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19"/>
  </p:notesMasterIdLst>
  <p:sldIdLst>
    <p:sldId id="311" r:id="rId2"/>
    <p:sldId id="359" r:id="rId3"/>
    <p:sldId id="360" r:id="rId4"/>
    <p:sldId id="361" r:id="rId5"/>
    <p:sldId id="362" r:id="rId6"/>
    <p:sldId id="367" r:id="rId7"/>
    <p:sldId id="351" r:id="rId8"/>
    <p:sldId id="313" r:id="rId9"/>
    <p:sldId id="314" r:id="rId10"/>
    <p:sldId id="316" r:id="rId11"/>
    <p:sldId id="317" r:id="rId12"/>
    <p:sldId id="323" r:id="rId13"/>
    <p:sldId id="324" r:id="rId14"/>
    <p:sldId id="325" r:id="rId15"/>
    <p:sldId id="364" r:id="rId16"/>
    <p:sldId id="365" r:id="rId17"/>
    <p:sldId id="368" r:id="rId18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3250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3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1"/>
            <c:bubble3D val="0"/>
            <c:explosion val="3"/>
          </c:dPt>
          <c:cat>
            <c:strRef>
              <c:f>Sheet1!$A$3:$A$4</c:f>
              <c:strCache>
                <c:ptCount val="2"/>
                <c:pt idx="0">
                  <c:v>Investment Loans  
Equipment (NFI)
Projects with European grants (Banks)
Others, such as arable land acquisitions (Banks, NFI)</c:v>
                </c:pt>
                <c:pt idx="1">
                  <c:v>Working Capital Needs
(Banks, NFI, Commercial Credit)</c:v>
                </c:pt>
              </c:strCache>
            </c:strRef>
          </c:cat>
          <c:val>
            <c:numRef>
              <c:f>Sheet1!$B$3:$B$4</c:f>
              <c:numCache>
                <c:formatCode>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image" Target="../media/image12.wmf"/><Relationship Id="rId9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image" Target="../media/image12.wmf"/><Relationship Id="rId9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67415-411A-499E-BF6B-71EC92EBA7CF}" type="doc">
      <dgm:prSet loTypeId="urn:microsoft.com/office/officeart/2005/8/layout/hList7#2" loCatId="relationship" qsTypeId="urn:microsoft.com/office/officeart/2005/8/quickstyle/simple1" qsCatId="simple" csTypeId="urn:microsoft.com/office/officeart/2005/8/colors/accent1_2" csCatId="accent1" phldr="1"/>
      <dgm:spPr/>
    </dgm:pt>
    <dgm:pt modelId="{18AC0022-AA36-4E04-ACAC-F45FC7F3B97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Extension of the agricultural area</a:t>
          </a:r>
          <a:endParaRPr lang="en-US" sz="1400" b="1" dirty="0">
            <a:solidFill>
              <a:schemeClr val="tx1"/>
            </a:solidFill>
          </a:endParaRPr>
        </a:p>
      </dgm:t>
    </dgm:pt>
    <dgm:pt modelId="{78CB3482-7E40-4E4B-A6F1-98B0C64812DC}" type="parTrans" cxnId="{B37987AC-B66A-4311-B0C5-4A416EAC2EA7}">
      <dgm:prSet/>
      <dgm:spPr/>
      <dgm:t>
        <a:bodyPr/>
        <a:lstStyle/>
        <a:p>
          <a:endParaRPr lang="en-US" b="1"/>
        </a:p>
      </dgm:t>
    </dgm:pt>
    <dgm:pt modelId="{21B53802-F2EA-42F1-AAAE-0D4D0CC969C1}" type="sibTrans" cxnId="{B37987AC-B66A-4311-B0C5-4A416EAC2EA7}">
      <dgm:prSet/>
      <dgm:spPr/>
      <dgm:t>
        <a:bodyPr/>
        <a:lstStyle/>
        <a:p>
          <a:endParaRPr lang="en-US" b="1"/>
        </a:p>
      </dgm:t>
    </dgm:pt>
    <dgm:pt modelId="{7FF686BD-CA8C-4244-827F-4FBEA38AECBB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Milling bakery</a:t>
          </a:r>
          <a:endParaRPr lang="en-US" sz="1400" b="1" dirty="0">
            <a:solidFill>
              <a:schemeClr val="tx1"/>
            </a:solidFill>
          </a:endParaRPr>
        </a:p>
      </dgm:t>
    </dgm:pt>
    <dgm:pt modelId="{5BA2C453-09A6-4738-8900-9AB0F9A34169}" type="parTrans" cxnId="{7CE30D2B-90FA-43D1-B693-341E79C7B4F5}">
      <dgm:prSet/>
      <dgm:spPr/>
      <dgm:t>
        <a:bodyPr/>
        <a:lstStyle/>
        <a:p>
          <a:endParaRPr lang="en-US" b="1"/>
        </a:p>
      </dgm:t>
    </dgm:pt>
    <dgm:pt modelId="{791D29C4-F63E-44A6-AABA-1A380C5D4796}" type="sibTrans" cxnId="{7CE30D2B-90FA-43D1-B693-341E79C7B4F5}">
      <dgm:prSet/>
      <dgm:spPr/>
      <dgm:t>
        <a:bodyPr/>
        <a:lstStyle/>
        <a:p>
          <a:endParaRPr lang="en-US" b="1"/>
        </a:p>
      </dgm:t>
    </dgm:pt>
    <dgm:pt modelId="{900B2D6F-0E7E-43D4-96BB-39061A57DD9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Energy </a:t>
          </a:r>
          <a:r>
            <a:rPr lang="en-US" sz="1400" b="1" dirty="0">
              <a:solidFill>
                <a:schemeClr val="tx1"/>
              </a:solidFill>
            </a:rPr>
            <a:t>(</a:t>
          </a:r>
          <a:r>
            <a:rPr lang="en-US" sz="1400" b="1" dirty="0" smtClean="0">
              <a:solidFill>
                <a:schemeClr val="tx1"/>
              </a:solidFill>
            </a:rPr>
            <a:t>biogas wind)</a:t>
          </a:r>
          <a:endParaRPr lang="en-US" sz="1400" b="1" dirty="0">
            <a:solidFill>
              <a:schemeClr val="tx1"/>
            </a:solidFill>
          </a:endParaRPr>
        </a:p>
      </dgm:t>
    </dgm:pt>
    <dgm:pt modelId="{947E75DB-BD37-48C7-949B-2BFEBE6ADEB8}" type="parTrans" cxnId="{C1399324-1DBE-4EF3-929F-AD07CF9275D7}">
      <dgm:prSet/>
      <dgm:spPr/>
      <dgm:t>
        <a:bodyPr/>
        <a:lstStyle/>
        <a:p>
          <a:endParaRPr lang="en-US" b="1"/>
        </a:p>
      </dgm:t>
    </dgm:pt>
    <dgm:pt modelId="{66FE56CA-F422-414E-90FE-F3E89F1C0D95}" type="sibTrans" cxnId="{C1399324-1DBE-4EF3-929F-AD07CF9275D7}">
      <dgm:prSet/>
      <dgm:spPr/>
      <dgm:t>
        <a:bodyPr/>
        <a:lstStyle/>
        <a:p>
          <a:endParaRPr lang="en-US" b="1"/>
        </a:p>
      </dgm:t>
    </dgm:pt>
    <dgm:pt modelId="{6BCC44B0-967D-4C32-94DC-C2E67356A214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Silos</a:t>
          </a:r>
          <a:endParaRPr lang="en-US" sz="1400" b="1" dirty="0">
            <a:solidFill>
              <a:schemeClr val="tx1"/>
            </a:solidFill>
          </a:endParaRPr>
        </a:p>
      </dgm:t>
    </dgm:pt>
    <dgm:pt modelId="{D21F7D1B-9E8B-4961-8E6C-BADFE8C92845}" type="parTrans" cxnId="{D0C2BAA6-FDEB-4C99-9CCA-003F896A4FEC}">
      <dgm:prSet/>
      <dgm:spPr/>
      <dgm:t>
        <a:bodyPr/>
        <a:lstStyle/>
        <a:p>
          <a:endParaRPr lang="en-US" b="1"/>
        </a:p>
      </dgm:t>
    </dgm:pt>
    <dgm:pt modelId="{707AC0E2-FD09-4251-8650-71C034374909}" type="sibTrans" cxnId="{D0C2BAA6-FDEB-4C99-9CCA-003F896A4FEC}">
      <dgm:prSet/>
      <dgm:spPr/>
      <dgm:t>
        <a:bodyPr/>
        <a:lstStyle/>
        <a:p>
          <a:endParaRPr lang="en-US" b="1"/>
        </a:p>
      </dgm:t>
    </dgm:pt>
    <dgm:pt modelId="{DAC880D7-3321-4017-9B67-B3B7842BC6D4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Trade in cereals</a:t>
          </a:r>
          <a:endParaRPr lang="en-US" sz="1400" b="1" dirty="0">
            <a:solidFill>
              <a:schemeClr val="tx1"/>
            </a:solidFill>
          </a:endParaRPr>
        </a:p>
      </dgm:t>
    </dgm:pt>
    <dgm:pt modelId="{AB1D8806-35D5-4470-B764-BC8AE8BE3A29}" type="parTrans" cxnId="{C411F344-F697-4757-B7A1-30D9A3D21F46}">
      <dgm:prSet/>
      <dgm:spPr/>
      <dgm:t>
        <a:bodyPr/>
        <a:lstStyle/>
        <a:p>
          <a:endParaRPr lang="en-US" b="1"/>
        </a:p>
      </dgm:t>
    </dgm:pt>
    <dgm:pt modelId="{9AAA96A5-0F5F-4834-8AAA-9CE702D6D519}" type="sibTrans" cxnId="{C411F344-F697-4757-B7A1-30D9A3D21F46}">
      <dgm:prSet/>
      <dgm:spPr/>
      <dgm:t>
        <a:bodyPr/>
        <a:lstStyle/>
        <a:p>
          <a:endParaRPr lang="en-US" b="1"/>
        </a:p>
      </dgm:t>
    </dgm:pt>
    <dgm:pt modelId="{DBBF3EAF-D003-4718-88C8-4F6983288C3C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FNC</a:t>
          </a:r>
        </a:p>
      </dgm:t>
    </dgm:pt>
    <dgm:pt modelId="{14255B6E-29B9-4D4F-8275-17C3EE8DB5CC}" type="parTrans" cxnId="{4D5BBB82-B297-4E75-9325-3FAC82C0F75A}">
      <dgm:prSet/>
      <dgm:spPr/>
      <dgm:t>
        <a:bodyPr/>
        <a:lstStyle/>
        <a:p>
          <a:endParaRPr lang="en-US" b="1"/>
        </a:p>
      </dgm:t>
    </dgm:pt>
    <dgm:pt modelId="{BDDF1026-D8E7-48EC-BFB5-BEA15C3B1E09}" type="sibTrans" cxnId="{4D5BBB82-B297-4E75-9325-3FAC82C0F75A}">
      <dgm:prSet/>
      <dgm:spPr/>
      <dgm:t>
        <a:bodyPr/>
        <a:lstStyle/>
        <a:p>
          <a:endParaRPr lang="en-US" b="1"/>
        </a:p>
      </dgm:t>
    </dgm:pt>
    <dgm:pt modelId="{7FB44B15-00D2-423C-9911-BE7D35E8C55F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Agricultural service delivery</a:t>
          </a:r>
          <a:endParaRPr lang="en-US" sz="1400" b="1" dirty="0">
            <a:solidFill>
              <a:schemeClr val="tx1"/>
            </a:solidFill>
          </a:endParaRPr>
        </a:p>
      </dgm:t>
    </dgm:pt>
    <dgm:pt modelId="{BA98C5B2-661F-45BE-BAAE-A4E66CEE3157}" type="parTrans" cxnId="{FAFD7AF9-0EC9-4C53-8461-3054B7C4380C}">
      <dgm:prSet/>
      <dgm:spPr/>
      <dgm:t>
        <a:bodyPr/>
        <a:lstStyle/>
        <a:p>
          <a:endParaRPr lang="en-US" b="1"/>
        </a:p>
      </dgm:t>
    </dgm:pt>
    <dgm:pt modelId="{77211386-A04F-4990-9DE7-F9F05AA7C3E9}" type="sibTrans" cxnId="{FAFD7AF9-0EC9-4C53-8461-3054B7C4380C}">
      <dgm:prSet/>
      <dgm:spPr/>
      <dgm:t>
        <a:bodyPr/>
        <a:lstStyle/>
        <a:p>
          <a:endParaRPr lang="en-US" b="1"/>
        </a:p>
      </dgm:t>
    </dgm:pt>
    <dgm:pt modelId="{772ADF2E-4ED5-4FB4-81B6-2DE055A528CB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Livestock breeding </a:t>
          </a:r>
          <a:r>
            <a:rPr lang="en-US" sz="1400" b="1" dirty="0">
              <a:solidFill>
                <a:schemeClr val="tx1"/>
              </a:solidFill>
            </a:rPr>
            <a:t>(</a:t>
          </a:r>
          <a:r>
            <a:rPr lang="en-US" sz="1400" b="1" dirty="0" smtClean="0">
              <a:solidFill>
                <a:schemeClr val="tx1"/>
              </a:solidFill>
            </a:rPr>
            <a:t>pigs, cows)</a:t>
          </a:r>
          <a:endParaRPr lang="en-US" sz="1400" b="1" dirty="0">
            <a:solidFill>
              <a:schemeClr val="tx1"/>
            </a:solidFill>
          </a:endParaRPr>
        </a:p>
      </dgm:t>
    </dgm:pt>
    <dgm:pt modelId="{A8AC45CE-15D6-4695-89CF-BDE79746838B}" type="parTrans" cxnId="{D3793C6D-F48E-43C4-A354-D6671E3E3750}">
      <dgm:prSet/>
      <dgm:spPr/>
      <dgm:t>
        <a:bodyPr/>
        <a:lstStyle/>
        <a:p>
          <a:endParaRPr lang="en-US" b="1"/>
        </a:p>
      </dgm:t>
    </dgm:pt>
    <dgm:pt modelId="{7C22881B-A987-4C07-9F8F-AB7A2F6AD560}" type="sibTrans" cxnId="{D3793C6D-F48E-43C4-A354-D6671E3E3750}">
      <dgm:prSet/>
      <dgm:spPr/>
      <dgm:t>
        <a:bodyPr/>
        <a:lstStyle/>
        <a:p>
          <a:endParaRPr lang="en-US" b="1"/>
        </a:p>
      </dgm:t>
    </dgm:pt>
    <dgm:pt modelId="{6A7E1080-4260-49BD-9289-B7D86124E7DF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Vegetable </a:t>
          </a:r>
          <a:r>
            <a:rPr lang="en-US" sz="1400" b="1" dirty="0" smtClean="0">
              <a:solidFill>
                <a:schemeClr val="tx1"/>
              </a:solidFill>
            </a:rPr>
            <a:t>and fruit </a:t>
          </a:r>
          <a:r>
            <a:rPr lang="en-US" sz="1400" b="1" dirty="0" smtClean="0">
              <a:solidFill>
                <a:schemeClr val="tx1"/>
              </a:solidFill>
            </a:rPr>
            <a:t>growing</a:t>
          </a:r>
          <a:endParaRPr lang="en-US" sz="1400" b="1" dirty="0">
            <a:solidFill>
              <a:schemeClr val="tx1"/>
            </a:solidFill>
          </a:endParaRPr>
        </a:p>
      </dgm:t>
    </dgm:pt>
    <dgm:pt modelId="{8B8A1C37-694E-48AE-8D25-E337C75D51F6}" type="parTrans" cxnId="{B9B7FDFB-1553-4A08-BB94-2075B2E9836C}">
      <dgm:prSet/>
      <dgm:spPr/>
      <dgm:t>
        <a:bodyPr/>
        <a:lstStyle/>
        <a:p>
          <a:endParaRPr lang="en-US" b="1"/>
        </a:p>
      </dgm:t>
    </dgm:pt>
    <dgm:pt modelId="{13E630C0-0E30-4335-A1AA-75671DB3BC88}" type="sibTrans" cxnId="{B9B7FDFB-1553-4A08-BB94-2075B2E9836C}">
      <dgm:prSet/>
      <dgm:spPr/>
      <dgm:t>
        <a:bodyPr/>
        <a:lstStyle/>
        <a:p>
          <a:endParaRPr lang="en-US" b="1"/>
        </a:p>
      </dgm:t>
    </dgm:pt>
    <dgm:pt modelId="{57D598A6-F838-48B7-A313-49ECB9F94ACB}" type="pres">
      <dgm:prSet presAssocID="{3CB67415-411A-499E-BF6B-71EC92EBA7CF}" presName="Name0" presStyleCnt="0">
        <dgm:presLayoutVars>
          <dgm:dir/>
          <dgm:resizeHandles val="exact"/>
        </dgm:presLayoutVars>
      </dgm:prSet>
      <dgm:spPr/>
    </dgm:pt>
    <dgm:pt modelId="{B9ACCA7E-39EB-4722-8731-992295A2F9B1}" type="pres">
      <dgm:prSet presAssocID="{3CB67415-411A-499E-BF6B-71EC92EBA7CF}" presName="fgShape" presStyleLbl="fgShp" presStyleIdx="0" presStyleCnt="1"/>
      <dgm:spPr/>
    </dgm:pt>
    <dgm:pt modelId="{37AF90B6-2DE4-4FEA-B046-22E97F8C80B2}" type="pres">
      <dgm:prSet presAssocID="{3CB67415-411A-499E-BF6B-71EC92EBA7CF}" presName="linComp" presStyleCnt="0"/>
      <dgm:spPr/>
    </dgm:pt>
    <dgm:pt modelId="{F5E497DA-464F-4C45-BE81-2E1D3BCB45C5}" type="pres">
      <dgm:prSet presAssocID="{18AC0022-AA36-4E04-ACAC-F45FC7F3B97E}" presName="compNode" presStyleCnt="0"/>
      <dgm:spPr/>
    </dgm:pt>
    <dgm:pt modelId="{0368DCE6-D4C5-4DB2-8B14-BF3F567B06F0}" type="pres">
      <dgm:prSet presAssocID="{18AC0022-AA36-4E04-ACAC-F45FC7F3B97E}" presName="bkgdShape" presStyleLbl="node1" presStyleIdx="0" presStyleCnt="9" custLinFactNeighborX="-4117"/>
      <dgm:spPr/>
      <dgm:t>
        <a:bodyPr/>
        <a:lstStyle/>
        <a:p>
          <a:endParaRPr lang="en-US"/>
        </a:p>
      </dgm:t>
    </dgm:pt>
    <dgm:pt modelId="{6989A4E5-C1A4-4A3F-B000-108BFA9CA89A}" type="pres">
      <dgm:prSet presAssocID="{18AC0022-AA36-4E04-ACAC-F45FC7F3B97E}" presName="nodeTx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39D42-9091-41EB-B72F-2E4F2445C45A}" type="pres">
      <dgm:prSet presAssocID="{18AC0022-AA36-4E04-ACAC-F45FC7F3B97E}" presName="invisiNode" presStyleLbl="node1" presStyleIdx="0" presStyleCnt="9"/>
      <dgm:spPr/>
    </dgm:pt>
    <dgm:pt modelId="{683721FE-A9A1-4DF3-B560-FADD81A98C45}" type="pres">
      <dgm:prSet presAssocID="{18AC0022-AA36-4E04-ACAC-F45FC7F3B97E}" presName="imagNode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/>
        </a:p>
      </dgm:t>
    </dgm:pt>
    <dgm:pt modelId="{038AE53D-5624-46C3-B397-A3C647C45ABC}" type="pres">
      <dgm:prSet presAssocID="{21B53802-F2EA-42F1-AAAE-0D4D0CC969C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123E365-C758-4C12-9F19-7B62F2135EF4}" type="pres">
      <dgm:prSet presAssocID="{7FF686BD-CA8C-4244-827F-4FBEA38AECBB}" presName="compNode" presStyleCnt="0"/>
      <dgm:spPr/>
    </dgm:pt>
    <dgm:pt modelId="{1FBD0E6B-F9CD-4B9C-8225-0D0751967098}" type="pres">
      <dgm:prSet presAssocID="{7FF686BD-CA8C-4244-827F-4FBEA38AECBB}" presName="bkgdShape" presStyleLbl="node1" presStyleIdx="1" presStyleCnt="9"/>
      <dgm:spPr/>
      <dgm:t>
        <a:bodyPr/>
        <a:lstStyle/>
        <a:p>
          <a:endParaRPr lang="en-US"/>
        </a:p>
      </dgm:t>
    </dgm:pt>
    <dgm:pt modelId="{0275B886-3389-4B5F-93D1-76A2B2E0F27A}" type="pres">
      <dgm:prSet presAssocID="{7FF686BD-CA8C-4244-827F-4FBEA38AECBB}" presName="nodeTx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5AD72-F767-445F-B14F-2616EAEF3B36}" type="pres">
      <dgm:prSet presAssocID="{7FF686BD-CA8C-4244-827F-4FBEA38AECBB}" presName="invisiNode" presStyleLbl="node1" presStyleIdx="1" presStyleCnt="9"/>
      <dgm:spPr/>
    </dgm:pt>
    <dgm:pt modelId="{35FACA3E-2212-4C9A-B522-AA29E2E44594}" type="pres">
      <dgm:prSet presAssocID="{7FF686BD-CA8C-4244-827F-4FBEA38AECBB}" presName="imagNode" presStyleLbl="fgImgPlace1" presStyleIdx="1" presStyleCnt="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9000" r="-79000"/>
          </a:stretch>
        </a:blipFill>
      </dgm:spPr>
      <dgm:t>
        <a:bodyPr/>
        <a:lstStyle/>
        <a:p>
          <a:endParaRPr lang="en-US"/>
        </a:p>
      </dgm:t>
    </dgm:pt>
    <dgm:pt modelId="{0FFBBDF7-CD2D-4D72-AD87-18B0DE9D3BC8}" type="pres">
      <dgm:prSet presAssocID="{791D29C4-F63E-44A6-AABA-1A380C5D479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DDCD8AB-CADC-4647-BE9E-C4CA5CCD5BDE}" type="pres">
      <dgm:prSet presAssocID="{900B2D6F-0E7E-43D4-96BB-39061A57DD98}" presName="compNode" presStyleCnt="0"/>
      <dgm:spPr/>
    </dgm:pt>
    <dgm:pt modelId="{45A32AE9-3E8A-499C-9E03-808E38D2FA19}" type="pres">
      <dgm:prSet presAssocID="{900B2D6F-0E7E-43D4-96BB-39061A57DD98}" presName="bkgdShape" presStyleLbl="node1" presStyleIdx="2" presStyleCnt="9"/>
      <dgm:spPr/>
      <dgm:t>
        <a:bodyPr/>
        <a:lstStyle/>
        <a:p>
          <a:endParaRPr lang="en-US"/>
        </a:p>
      </dgm:t>
    </dgm:pt>
    <dgm:pt modelId="{663C6554-58C4-4977-A19A-4F57CD5DDA15}" type="pres">
      <dgm:prSet presAssocID="{900B2D6F-0E7E-43D4-96BB-39061A57DD98}" presName="nodeTx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D72C2-79F5-404E-A922-03909731E3F4}" type="pres">
      <dgm:prSet presAssocID="{900B2D6F-0E7E-43D4-96BB-39061A57DD98}" presName="invisiNode" presStyleLbl="node1" presStyleIdx="2" presStyleCnt="9"/>
      <dgm:spPr/>
    </dgm:pt>
    <dgm:pt modelId="{223E9B46-4DA0-406B-884B-A569E6BBB188}" type="pres">
      <dgm:prSet presAssocID="{900B2D6F-0E7E-43D4-96BB-39061A57DD98}" presName="imagNode" presStyleLbl="fgImgPlace1" presStyleIdx="2" presStyleCnt="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/>
        </a:p>
      </dgm:t>
    </dgm:pt>
    <dgm:pt modelId="{3CFDF9F7-82DD-4A25-A797-F00E39DD675C}" type="pres">
      <dgm:prSet presAssocID="{66FE56CA-F422-414E-90FE-F3E89F1C0D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D40800E-1AD2-4656-A589-B1783427AB7B}" type="pres">
      <dgm:prSet presAssocID="{6BCC44B0-967D-4C32-94DC-C2E67356A214}" presName="compNode" presStyleCnt="0"/>
      <dgm:spPr/>
    </dgm:pt>
    <dgm:pt modelId="{E75D96DC-7669-4F59-B63E-19E74929FAD9}" type="pres">
      <dgm:prSet presAssocID="{6BCC44B0-967D-4C32-94DC-C2E67356A214}" presName="bkgdShape" presStyleLbl="node1" presStyleIdx="3" presStyleCnt="9"/>
      <dgm:spPr/>
      <dgm:t>
        <a:bodyPr/>
        <a:lstStyle/>
        <a:p>
          <a:endParaRPr lang="en-US"/>
        </a:p>
      </dgm:t>
    </dgm:pt>
    <dgm:pt modelId="{52EC62A5-10B7-4718-A801-3D911B940129}" type="pres">
      <dgm:prSet presAssocID="{6BCC44B0-967D-4C32-94DC-C2E67356A214}" presName="nodeTx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4D97A-4642-43EE-A17E-EFCAC07C7D8E}" type="pres">
      <dgm:prSet presAssocID="{6BCC44B0-967D-4C32-94DC-C2E67356A214}" presName="invisiNode" presStyleLbl="node1" presStyleIdx="3" presStyleCnt="9"/>
      <dgm:spPr/>
    </dgm:pt>
    <dgm:pt modelId="{2AFBD43C-3427-4DA9-99E8-23625F030484}" type="pres">
      <dgm:prSet presAssocID="{6BCC44B0-967D-4C32-94DC-C2E67356A214}" presName="imagNode" presStyleLbl="fgImgPlace1" presStyleIdx="3" presStyleCnt="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DBDCA1BB-1249-4FB2-83B9-3009F898CA4F}" type="pres">
      <dgm:prSet presAssocID="{707AC0E2-FD09-4251-8650-71C03437490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6D23BE6-2090-4229-9B2E-10B355BCB19D}" type="pres">
      <dgm:prSet presAssocID="{DAC880D7-3321-4017-9B67-B3B7842BC6D4}" presName="compNode" presStyleCnt="0"/>
      <dgm:spPr/>
    </dgm:pt>
    <dgm:pt modelId="{B8C5236D-8821-47C2-A988-31D376B61E11}" type="pres">
      <dgm:prSet presAssocID="{DAC880D7-3321-4017-9B67-B3B7842BC6D4}" presName="bkgdShape" presStyleLbl="node1" presStyleIdx="4" presStyleCnt="9"/>
      <dgm:spPr/>
      <dgm:t>
        <a:bodyPr/>
        <a:lstStyle/>
        <a:p>
          <a:endParaRPr lang="en-US"/>
        </a:p>
      </dgm:t>
    </dgm:pt>
    <dgm:pt modelId="{F2106A9C-A399-47DF-9ED9-CA2E83FE3382}" type="pres">
      <dgm:prSet presAssocID="{DAC880D7-3321-4017-9B67-B3B7842BC6D4}" presName="nodeTx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87312-9AD6-42B8-A138-31E922621F64}" type="pres">
      <dgm:prSet presAssocID="{DAC880D7-3321-4017-9B67-B3B7842BC6D4}" presName="invisiNode" presStyleLbl="node1" presStyleIdx="4" presStyleCnt="9"/>
      <dgm:spPr/>
    </dgm:pt>
    <dgm:pt modelId="{073A5786-3F1F-43C4-AD80-D5D86BAFC11E}" type="pres">
      <dgm:prSet presAssocID="{DAC880D7-3321-4017-9B67-B3B7842BC6D4}" presName="imagNode" presStyleLbl="fgImgPlace1" presStyleIdx="4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4000" r="-74000"/>
          </a:stretch>
        </a:blipFill>
      </dgm:spPr>
      <dgm:t>
        <a:bodyPr/>
        <a:lstStyle/>
        <a:p>
          <a:endParaRPr lang="en-US"/>
        </a:p>
      </dgm:t>
    </dgm:pt>
    <dgm:pt modelId="{827AA8A0-98C4-4C7E-8C6A-0110638B63D8}" type="pres">
      <dgm:prSet presAssocID="{9AAA96A5-0F5F-4834-8AAA-9CE702D6D51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629DFDF-AE8D-4022-AE27-A3D2C38FA45A}" type="pres">
      <dgm:prSet presAssocID="{DBBF3EAF-D003-4718-88C8-4F6983288C3C}" presName="compNode" presStyleCnt="0"/>
      <dgm:spPr/>
    </dgm:pt>
    <dgm:pt modelId="{9C0C744A-B3A2-49B4-868A-BF4CBBDE4B77}" type="pres">
      <dgm:prSet presAssocID="{DBBF3EAF-D003-4718-88C8-4F6983288C3C}" presName="bkgdShape" presStyleLbl="node1" presStyleIdx="5" presStyleCnt="9"/>
      <dgm:spPr/>
      <dgm:t>
        <a:bodyPr/>
        <a:lstStyle/>
        <a:p>
          <a:endParaRPr lang="en-US"/>
        </a:p>
      </dgm:t>
    </dgm:pt>
    <dgm:pt modelId="{F6F28B59-9B83-415E-BB97-F5EFF2F012BB}" type="pres">
      <dgm:prSet presAssocID="{DBBF3EAF-D003-4718-88C8-4F6983288C3C}" presName="nodeTx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63B7B-1628-41A1-B67C-97DB0BBD3232}" type="pres">
      <dgm:prSet presAssocID="{DBBF3EAF-D003-4718-88C8-4F6983288C3C}" presName="invisiNode" presStyleLbl="node1" presStyleIdx="5" presStyleCnt="9"/>
      <dgm:spPr/>
    </dgm:pt>
    <dgm:pt modelId="{8D3AEF06-ACD3-4E40-AB8A-E0C17DC253A4}" type="pres">
      <dgm:prSet presAssocID="{DBBF3EAF-D003-4718-88C8-4F6983288C3C}" presName="imagNode" presStyleLbl="fgImgPlace1" presStyleIdx="5" presStyleCnt="9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  <dgm:t>
        <a:bodyPr/>
        <a:lstStyle/>
        <a:p>
          <a:endParaRPr lang="en-US"/>
        </a:p>
      </dgm:t>
    </dgm:pt>
    <dgm:pt modelId="{B6298592-7062-4325-A74A-027B6C5B9CCC}" type="pres">
      <dgm:prSet presAssocID="{BDDF1026-D8E7-48EC-BFB5-BEA15C3B1E0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1F5E3C7-5A40-4A14-BAA1-39E9195DB03C}" type="pres">
      <dgm:prSet presAssocID="{7FB44B15-00D2-423C-9911-BE7D35E8C55F}" presName="compNode" presStyleCnt="0"/>
      <dgm:spPr/>
    </dgm:pt>
    <dgm:pt modelId="{712FB8A3-5A3C-45A9-8714-84F35DF76594}" type="pres">
      <dgm:prSet presAssocID="{7FB44B15-00D2-423C-9911-BE7D35E8C55F}" presName="bkgdShape" presStyleLbl="node1" presStyleIdx="6" presStyleCnt="9"/>
      <dgm:spPr/>
      <dgm:t>
        <a:bodyPr/>
        <a:lstStyle/>
        <a:p>
          <a:endParaRPr lang="en-US"/>
        </a:p>
      </dgm:t>
    </dgm:pt>
    <dgm:pt modelId="{BA273B0D-C6C1-414B-B724-9C5B8B02C0BB}" type="pres">
      <dgm:prSet presAssocID="{7FB44B15-00D2-423C-9911-BE7D35E8C55F}" presName="nodeTx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FF1D0-5242-4E2B-A14E-F0C79FAA4AE9}" type="pres">
      <dgm:prSet presAssocID="{7FB44B15-00D2-423C-9911-BE7D35E8C55F}" presName="invisiNode" presStyleLbl="node1" presStyleIdx="6" presStyleCnt="9"/>
      <dgm:spPr/>
    </dgm:pt>
    <dgm:pt modelId="{FA33E8E4-4157-4F0E-A8B8-972DB42ED6B5}" type="pres">
      <dgm:prSet presAssocID="{7FB44B15-00D2-423C-9911-BE7D35E8C55F}" presName="imagNode" presStyleLbl="fgImgPlace1" presStyleIdx="6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</dgm:spPr>
      <dgm:t>
        <a:bodyPr/>
        <a:lstStyle/>
        <a:p>
          <a:endParaRPr lang="en-US"/>
        </a:p>
      </dgm:t>
    </dgm:pt>
    <dgm:pt modelId="{BACEA3CA-F46E-4103-9663-25DC2F957B82}" type="pres">
      <dgm:prSet presAssocID="{77211386-A04F-4990-9DE7-F9F05AA7C3E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5934217-802B-4019-A297-A6B4C65FD775}" type="pres">
      <dgm:prSet presAssocID="{772ADF2E-4ED5-4FB4-81B6-2DE055A528CB}" presName="compNode" presStyleCnt="0"/>
      <dgm:spPr/>
    </dgm:pt>
    <dgm:pt modelId="{4E894D71-533A-4B7E-9C38-92E938E67F56}" type="pres">
      <dgm:prSet presAssocID="{772ADF2E-4ED5-4FB4-81B6-2DE055A528CB}" presName="bkgdShape" presStyleLbl="node1" presStyleIdx="7" presStyleCnt="9"/>
      <dgm:spPr/>
      <dgm:t>
        <a:bodyPr/>
        <a:lstStyle/>
        <a:p>
          <a:endParaRPr lang="en-US"/>
        </a:p>
      </dgm:t>
    </dgm:pt>
    <dgm:pt modelId="{0DAE36D6-2D9B-4155-9146-1C0DFB49CB6F}" type="pres">
      <dgm:prSet presAssocID="{772ADF2E-4ED5-4FB4-81B6-2DE055A528CB}" presName="nodeTx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D83AE-0FF3-4BD1-8B6A-F9D72046A615}" type="pres">
      <dgm:prSet presAssocID="{772ADF2E-4ED5-4FB4-81B6-2DE055A528CB}" presName="invisiNode" presStyleLbl="node1" presStyleIdx="7" presStyleCnt="9"/>
      <dgm:spPr/>
    </dgm:pt>
    <dgm:pt modelId="{8969B902-C3F1-484D-8F29-BF76AC60CF1F}" type="pres">
      <dgm:prSet presAssocID="{772ADF2E-4ED5-4FB4-81B6-2DE055A528CB}" presName="imagNode" presStyleLbl="fgImgPlace1" presStyleIdx="7" presStyleCnt="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5D01C991-7C08-4F39-B219-1C7C776A2E78}" type="pres">
      <dgm:prSet presAssocID="{7C22881B-A987-4C07-9F8F-AB7A2F6AD56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645D95D-3F2D-4BC6-ADFA-EF8E8FAAA6C4}" type="pres">
      <dgm:prSet presAssocID="{6A7E1080-4260-49BD-9289-B7D86124E7DF}" presName="compNode" presStyleCnt="0"/>
      <dgm:spPr/>
    </dgm:pt>
    <dgm:pt modelId="{8E9D2E38-F06B-4D93-B33C-FB1702093A44}" type="pres">
      <dgm:prSet presAssocID="{6A7E1080-4260-49BD-9289-B7D86124E7DF}" presName="bkgdShape" presStyleLbl="node1" presStyleIdx="8" presStyleCnt="9"/>
      <dgm:spPr/>
      <dgm:t>
        <a:bodyPr/>
        <a:lstStyle/>
        <a:p>
          <a:endParaRPr lang="en-US"/>
        </a:p>
      </dgm:t>
    </dgm:pt>
    <dgm:pt modelId="{E3D54343-84A6-49E4-8731-D4C97D8D4A5D}" type="pres">
      <dgm:prSet presAssocID="{6A7E1080-4260-49BD-9289-B7D86124E7DF}" presName="nodeTx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A0EBA-4F15-4B64-8C9D-8BD2F7FC4241}" type="pres">
      <dgm:prSet presAssocID="{6A7E1080-4260-49BD-9289-B7D86124E7DF}" presName="invisiNode" presStyleLbl="node1" presStyleIdx="8" presStyleCnt="9"/>
      <dgm:spPr/>
    </dgm:pt>
    <dgm:pt modelId="{76141041-6C33-41A4-8D4E-BDA2CCAAD876}" type="pres">
      <dgm:prSet presAssocID="{6A7E1080-4260-49BD-9289-B7D86124E7DF}" presName="imagNode" presStyleLbl="fgImgPlace1" presStyleIdx="8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  <dgm:t>
        <a:bodyPr/>
        <a:lstStyle/>
        <a:p>
          <a:endParaRPr lang="en-US"/>
        </a:p>
      </dgm:t>
    </dgm:pt>
  </dgm:ptLst>
  <dgm:cxnLst>
    <dgm:cxn modelId="{B37987AC-B66A-4311-B0C5-4A416EAC2EA7}" srcId="{3CB67415-411A-499E-BF6B-71EC92EBA7CF}" destId="{18AC0022-AA36-4E04-ACAC-F45FC7F3B97E}" srcOrd="0" destOrd="0" parTransId="{78CB3482-7E40-4E4B-A6F1-98B0C64812DC}" sibTransId="{21B53802-F2EA-42F1-AAAE-0D4D0CC969C1}"/>
    <dgm:cxn modelId="{44959E46-C08A-4BCE-AB3E-2F7CDEB23941}" type="presOf" srcId="{BDDF1026-D8E7-48EC-BFB5-BEA15C3B1E09}" destId="{B6298592-7062-4325-A74A-027B6C5B9CCC}" srcOrd="0" destOrd="0" presId="urn:microsoft.com/office/officeart/2005/8/layout/hList7#2"/>
    <dgm:cxn modelId="{AD62C213-B3BF-4CA5-B069-2C80FD0E18D2}" type="presOf" srcId="{21B53802-F2EA-42F1-AAAE-0D4D0CC969C1}" destId="{038AE53D-5624-46C3-B397-A3C647C45ABC}" srcOrd="0" destOrd="0" presId="urn:microsoft.com/office/officeart/2005/8/layout/hList7#2"/>
    <dgm:cxn modelId="{C1399324-1DBE-4EF3-929F-AD07CF9275D7}" srcId="{3CB67415-411A-499E-BF6B-71EC92EBA7CF}" destId="{900B2D6F-0E7E-43D4-96BB-39061A57DD98}" srcOrd="2" destOrd="0" parTransId="{947E75DB-BD37-48C7-949B-2BFEBE6ADEB8}" sibTransId="{66FE56CA-F422-414E-90FE-F3E89F1C0D95}"/>
    <dgm:cxn modelId="{79DCCBBE-59B8-4BF8-9239-D843E1B5BD5B}" type="presOf" srcId="{6A7E1080-4260-49BD-9289-B7D86124E7DF}" destId="{8E9D2E38-F06B-4D93-B33C-FB1702093A44}" srcOrd="0" destOrd="0" presId="urn:microsoft.com/office/officeart/2005/8/layout/hList7#2"/>
    <dgm:cxn modelId="{D3793C6D-F48E-43C4-A354-D6671E3E3750}" srcId="{3CB67415-411A-499E-BF6B-71EC92EBA7CF}" destId="{772ADF2E-4ED5-4FB4-81B6-2DE055A528CB}" srcOrd="7" destOrd="0" parTransId="{A8AC45CE-15D6-4695-89CF-BDE79746838B}" sibTransId="{7C22881B-A987-4C07-9F8F-AB7A2F6AD560}"/>
    <dgm:cxn modelId="{F825885A-9DD9-409D-B10F-1B93DC3A401B}" type="presOf" srcId="{77211386-A04F-4990-9DE7-F9F05AA7C3E9}" destId="{BACEA3CA-F46E-4103-9663-25DC2F957B82}" srcOrd="0" destOrd="0" presId="urn:microsoft.com/office/officeart/2005/8/layout/hList7#2"/>
    <dgm:cxn modelId="{E6C3908E-C409-4566-8400-F1D5F1E803CC}" type="presOf" srcId="{791D29C4-F63E-44A6-AABA-1A380C5D4796}" destId="{0FFBBDF7-CD2D-4D72-AD87-18B0DE9D3BC8}" srcOrd="0" destOrd="0" presId="urn:microsoft.com/office/officeart/2005/8/layout/hList7#2"/>
    <dgm:cxn modelId="{C866970E-2C4E-4F79-9823-3E1CCF969987}" type="presOf" srcId="{6BCC44B0-967D-4C32-94DC-C2E67356A214}" destId="{E75D96DC-7669-4F59-B63E-19E74929FAD9}" srcOrd="0" destOrd="0" presId="urn:microsoft.com/office/officeart/2005/8/layout/hList7#2"/>
    <dgm:cxn modelId="{A56EA00B-6A62-41C4-83F5-A131E0843FC4}" type="presOf" srcId="{6A7E1080-4260-49BD-9289-B7D86124E7DF}" destId="{E3D54343-84A6-49E4-8731-D4C97D8D4A5D}" srcOrd="1" destOrd="0" presId="urn:microsoft.com/office/officeart/2005/8/layout/hList7#2"/>
    <dgm:cxn modelId="{77622D03-DD93-41BE-8AB4-524E3D8448E0}" type="presOf" srcId="{DBBF3EAF-D003-4718-88C8-4F6983288C3C}" destId="{9C0C744A-B3A2-49B4-868A-BF4CBBDE4B77}" srcOrd="0" destOrd="0" presId="urn:microsoft.com/office/officeart/2005/8/layout/hList7#2"/>
    <dgm:cxn modelId="{115B891E-BC07-4D25-8A10-D770BD558AB4}" type="presOf" srcId="{DBBF3EAF-D003-4718-88C8-4F6983288C3C}" destId="{F6F28B59-9B83-415E-BB97-F5EFF2F012BB}" srcOrd="1" destOrd="0" presId="urn:microsoft.com/office/officeart/2005/8/layout/hList7#2"/>
    <dgm:cxn modelId="{8BDB3A67-16DD-404A-A080-CB35FCA9A276}" type="presOf" srcId="{7FF686BD-CA8C-4244-827F-4FBEA38AECBB}" destId="{1FBD0E6B-F9CD-4B9C-8225-0D0751967098}" srcOrd="0" destOrd="0" presId="urn:microsoft.com/office/officeart/2005/8/layout/hList7#2"/>
    <dgm:cxn modelId="{D0C2BAA6-FDEB-4C99-9CCA-003F896A4FEC}" srcId="{3CB67415-411A-499E-BF6B-71EC92EBA7CF}" destId="{6BCC44B0-967D-4C32-94DC-C2E67356A214}" srcOrd="3" destOrd="0" parTransId="{D21F7D1B-9E8B-4961-8E6C-BADFE8C92845}" sibTransId="{707AC0E2-FD09-4251-8650-71C034374909}"/>
    <dgm:cxn modelId="{ECE4528F-0D43-4D79-9BFA-3F8D34D597B4}" type="presOf" srcId="{7C22881B-A987-4C07-9F8F-AB7A2F6AD560}" destId="{5D01C991-7C08-4F39-B219-1C7C776A2E78}" srcOrd="0" destOrd="0" presId="urn:microsoft.com/office/officeart/2005/8/layout/hList7#2"/>
    <dgm:cxn modelId="{D44EE66D-DE7B-4C32-813D-BB7856F0574B}" type="presOf" srcId="{DAC880D7-3321-4017-9B67-B3B7842BC6D4}" destId="{F2106A9C-A399-47DF-9ED9-CA2E83FE3382}" srcOrd="1" destOrd="0" presId="urn:microsoft.com/office/officeart/2005/8/layout/hList7#2"/>
    <dgm:cxn modelId="{1E81886F-B0ED-4543-BB37-1C77142C6064}" type="presOf" srcId="{772ADF2E-4ED5-4FB4-81B6-2DE055A528CB}" destId="{0DAE36D6-2D9B-4155-9146-1C0DFB49CB6F}" srcOrd="1" destOrd="0" presId="urn:microsoft.com/office/officeart/2005/8/layout/hList7#2"/>
    <dgm:cxn modelId="{6E5E5F1B-308C-48EB-8572-C7911F26A3BA}" type="presOf" srcId="{772ADF2E-4ED5-4FB4-81B6-2DE055A528CB}" destId="{4E894D71-533A-4B7E-9C38-92E938E67F56}" srcOrd="0" destOrd="0" presId="urn:microsoft.com/office/officeart/2005/8/layout/hList7#2"/>
    <dgm:cxn modelId="{4D5BBB82-B297-4E75-9325-3FAC82C0F75A}" srcId="{3CB67415-411A-499E-BF6B-71EC92EBA7CF}" destId="{DBBF3EAF-D003-4718-88C8-4F6983288C3C}" srcOrd="5" destOrd="0" parTransId="{14255B6E-29B9-4D4F-8275-17C3EE8DB5CC}" sibTransId="{BDDF1026-D8E7-48EC-BFB5-BEA15C3B1E09}"/>
    <dgm:cxn modelId="{6ADB5AE9-5E6C-4D90-ABFD-02158EC8D126}" type="presOf" srcId="{7FB44B15-00D2-423C-9911-BE7D35E8C55F}" destId="{712FB8A3-5A3C-45A9-8714-84F35DF76594}" srcOrd="0" destOrd="0" presId="urn:microsoft.com/office/officeart/2005/8/layout/hList7#2"/>
    <dgm:cxn modelId="{FDEBB94D-6C81-4C1F-98A7-418618F4889E}" type="presOf" srcId="{18AC0022-AA36-4E04-ACAC-F45FC7F3B97E}" destId="{0368DCE6-D4C5-4DB2-8B14-BF3F567B06F0}" srcOrd="0" destOrd="0" presId="urn:microsoft.com/office/officeart/2005/8/layout/hList7#2"/>
    <dgm:cxn modelId="{FA11C2FF-C215-4ECC-AEFC-8EB444CEEE7B}" type="presOf" srcId="{66FE56CA-F422-414E-90FE-F3E89F1C0D95}" destId="{3CFDF9F7-82DD-4A25-A797-F00E39DD675C}" srcOrd="0" destOrd="0" presId="urn:microsoft.com/office/officeart/2005/8/layout/hList7#2"/>
    <dgm:cxn modelId="{9DD2DBDC-6489-4E9A-93CC-1BE30C65DB11}" type="presOf" srcId="{6BCC44B0-967D-4C32-94DC-C2E67356A214}" destId="{52EC62A5-10B7-4718-A801-3D911B940129}" srcOrd="1" destOrd="0" presId="urn:microsoft.com/office/officeart/2005/8/layout/hList7#2"/>
    <dgm:cxn modelId="{3B701764-E266-4415-91F1-BFB4882AB7A5}" type="presOf" srcId="{DAC880D7-3321-4017-9B67-B3B7842BC6D4}" destId="{B8C5236D-8821-47C2-A988-31D376B61E11}" srcOrd="0" destOrd="0" presId="urn:microsoft.com/office/officeart/2005/8/layout/hList7#2"/>
    <dgm:cxn modelId="{CABDAB42-E56D-46B6-9025-CA6B85CEB316}" type="presOf" srcId="{7FB44B15-00D2-423C-9911-BE7D35E8C55F}" destId="{BA273B0D-C6C1-414B-B724-9C5B8B02C0BB}" srcOrd="1" destOrd="0" presId="urn:microsoft.com/office/officeart/2005/8/layout/hList7#2"/>
    <dgm:cxn modelId="{B9B7FDFB-1553-4A08-BB94-2075B2E9836C}" srcId="{3CB67415-411A-499E-BF6B-71EC92EBA7CF}" destId="{6A7E1080-4260-49BD-9289-B7D86124E7DF}" srcOrd="8" destOrd="0" parTransId="{8B8A1C37-694E-48AE-8D25-E337C75D51F6}" sibTransId="{13E630C0-0E30-4335-A1AA-75671DB3BC88}"/>
    <dgm:cxn modelId="{355FE631-1A9D-42CF-BEA5-6CC4FA03BF76}" type="presOf" srcId="{7FF686BD-CA8C-4244-827F-4FBEA38AECBB}" destId="{0275B886-3389-4B5F-93D1-76A2B2E0F27A}" srcOrd="1" destOrd="0" presId="urn:microsoft.com/office/officeart/2005/8/layout/hList7#2"/>
    <dgm:cxn modelId="{4D622F72-9383-4D2C-B916-E2A3138EC8C4}" type="presOf" srcId="{707AC0E2-FD09-4251-8650-71C034374909}" destId="{DBDCA1BB-1249-4FB2-83B9-3009F898CA4F}" srcOrd="0" destOrd="0" presId="urn:microsoft.com/office/officeart/2005/8/layout/hList7#2"/>
    <dgm:cxn modelId="{7CE30D2B-90FA-43D1-B693-341E79C7B4F5}" srcId="{3CB67415-411A-499E-BF6B-71EC92EBA7CF}" destId="{7FF686BD-CA8C-4244-827F-4FBEA38AECBB}" srcOrd="1" destOrd="0" parTransId="{5BA2C453-09A6-4738-8900-9AB0F9A34169}" sibTransId="{791D29C4-F63E-44A6-AABA-1A380C5D4796}"/>
    <dgm:cxn modelId="{FE91DEC1-601F-43DB-9726-08CD0DED9AE4}" type="presOf" srcId="{3CB67415-411A-499E-BF6B-71EC92EBA7CF}" destId="{57D598A6-F838-48B7-A313-49ECB9F94ACB}" srcOrd="0" destOrd="0" presId="urn:microsoft.com/office/officeart/2005/8/layout/hList7#2"/>
    <dgm:cxn modelId="{C411F344-F697-4757-B7A1-30D9A3D21F46}" srcId="{3CB67415-411A-499E-BF6B-71EC92EBA7CF}" destId="{DAC880D7-3321-4017-9B67-B3B7842BC6D4}" srcOrd="4" destOrd="0" parTransId="{AB1D8806-35D5-4470-B764-BC8AE8BE3A29}" sibTransId="{9AAA96A5-0F5F-4834-8AAA-9CE702D6D519}"/>
    <dgm:cxn modelId="{7FF73988-8D5A-4628-94F8-D4114CF364A5}" type="presOf" srcId="{18AC0022-AA36-4E04-ACAC-F45FC7F3B97E}" destId="{6989A4E5-C1A4-4A3F-B000-108BFA9CA89A}" srcOrd="1" destOrd="0" presId="urn:microsoft.com/office/officeart/2005/8/layout/hList7#2"/>
    <dgm:cxn modelId="{4FF37596-3533-45C9-B26D-3602B045F774}" type="presOf" srcId="{900B2D6F-0E7E-43D4-96BB-39061A57DD98}" destId="{45A32AE9-3E8A-499C-9E03-808E38D2FA19}" srcOrd="0" destOrd="0" presId="urn:microsoft.com/office/officeart/2005/8/layout/hList7#2"/>
    <dgm:cxn modelId="{ABF5985E-712A-48D5-9060-A2205E4780CB}" type="presOf" srcId="{9AAA96A5-0F5F-4834-8AAA-9CE702D6D519}" destId="{827AA8A0-98C4-4C7E-8C6A-0110638B63D8}" srcOrd="0" destOrd="0" presId="urn:microsoft.com/office/officeart/2005/8/layout/hList7#2"/>
    <dgm:cxn modelId="{AA6E8B6E-F3CE-41B0-8082-7CD1DBEE5FDE}" type="presOf" srcId="{900B2D6F-0E7E-43D4-96BB-39061A57DD98}" destId="{663C6554-58C4-4977-A19A-4F57CD5DDA15}" srcOrd="1" destOrd="0" presId="urn:microsoft.com/office/officeart/2005/8/layout/hList7#2"/>
    <dgm:cxn modelId="{FAFD7AF9-0EC9-4C53-8461-3054B7C4380C}" srcId="{3CB67415-411A-499E-BF6B-71EC92EBA7CF}" destId="{7FB44B15-00D2-423C-9911-BE7D35E8C55F}" srcOrd="6" destOrd="0" parTransId="{BA98C5B2-661F-45BE-BAAE-A4E66CEE3157}" sibTransId="{77211386-A04F-4990-9DE7-F9F05AA7C3E9}"/>
    <dgm:cxn modelId="{DE1513EC-8569-458A-AB37-F6114DBE14C5}" type="presParOf" srcId="{57D598A6-F838-48B7-A313-49ECB9F94ACB}" destId="{B9ACCA7E-39EB-4722-8731-992295A2F9B1}" srcOrd="0" destOrd="0" presId="urn:microsoft.com/office/officeart/2005/8/layout/hList7#2"/>
    <dgm:cxn modelId="{55C661D5-8822-462B-9943-B7886B951777}" type="presParOf" srcId="{57D598A6-F838-48B7-A313-49ECB9F94ACB}" destId="{37AF90B6-2DE4-4FEA-B046-22E97F8C80B2}" srcOrd="1" destOrd="0" presId="urn:microsoft.com/office/officeart/2005/8/layout/hList7#2"/>
    <dgm:cxn modelId="{80526BDA-07A7-414B-8E21-EEC380A377DD}" type="presParOf" srcId="{37AF90B6-2DE4-4FEA-B046-22E97F8C80B2}" destId="{F5E497DA-464F-4C45-BE81-2E1D3BCB45C5}" srcOrd="0" destOrd="0" presId="urn:microsoft.com/office/officeart/2005/8/layout/hList7#2"/>
    <dgm:cxn modelId="{BDE0A054-B777-44CD-8C6C-065B308C53F5}" type="presParOf" srcId="{F5E497DA-464F-4C45-BE81-2E1D3BCB45C5}" destId="{0368DCE6-D4C5-4DB2-8B14-BF3F567B06F0}" srcOrd="0" destOrd="0" presId="urn:microsoft.com/office/officeart/2005/8/layout/hList7#2"/>
    <dgm:cxn modelId="{4664A404-4ED6-42F2-B596-836AA3E9A0FA}" type="presParOf" srcId="{F5E497DA-464F-4C45-BE81-2E1D3BCB45C5}" destId="{6989A4E5-C1A4-4A3F-B000-108BFA9CA89A}" srcOrd="1" destOrd="0" presId="urn:microsoft.com/office/officeart/2005/8/layout/hList7#2"/>
    <dgm:cxn modelId="{0EC64019-A0F5-42F1-BAAA-4C017BD9FD5B}" type="presParOf" srcId="{F5E497DA-464F-4C45-BE81-2E1D3BCB45C5}" destId="{4E439D42-9091-41EB-B72F-2E4F2445C45A}" srcOrd="2" destOrd="0" presId="urn:microsoft.com/office/officeart/2005/8/layout/hList7#2"/>
    <dgm:cxn modelId="{51B367CC-A901-43D7-BDEE-C6DF3D1EC84C}" type="presParOf" srcId="{F5E497DA-464F-4C45-BE81-2E1D3BCB45C5}" destId="{683721FE-A9A1-4DF3-B560-FADD81A98C45}" srcOrd="3" destOrd="0" presId="urn:microsoft.com/office/officeart/2005/8/layout/hList7#2"/>
    <dgm:cxn modelId="{83F6E931-B362-426B-B7DA-3ED833B5DF27}" type="presParOf" srcId="{37AF90B6-2DE4-4FEA-B046-22E97F8C80B2}" destId="{038AE53D-5624-46C3-B397-A3C647C45ABC}" srcOrd="1" destOrd="0" presId="urn:microsoft.com/office/officeart/2005/8/layout/hList7#2"/>
    <dgm:cxn modelId="{BD468C37-0C09-403E-B1EE-590240D0EC1C}" type="presParOf" srcId="{37AF90B6-2DE4-4FEA-B046-22E97F8C80B2}" destId="{3123E365-C758-4C12-9F19-7B62F2135EF4}" srcOrd="2" destOrd="0" presId="urn:microsoft.com/office/officeart/2005/8/layout/hList7#2"/>
    <dgm:cxn modelId="{3FAEFAF2-5A78-4878-85F6-8003DE6EE63C}" type="presParOf" srcId="{3123E365-C758-4C12-9F19-7B62F2135EF4}" destId="{1FBD0E6B-F9CD-4B9C-8225-0D0751967098}" srcOrd="0" destOrd="0" presId="urn:microsoft.com/office/officeart/2005/8/layout/hList7#2"/>
    <dgm:cxn modelId="{B2BC860A-FBEC-48F0-B48C-F756D35CED6B}" type="presParOf" srcId="{3123E365-C758-4C12-9F19-7B62F2135EF4}" destId="{0275B886-3389-4B5F-93D1-76A2B2E0F27A}" srcOrd="1" destOrd="0" presId="urn:microsoft.com/office/officeart/2005/8/layout/hList7#2"/>
    <dgm:cxn modelId="{F11F4E1F-BABE-4315-9A94-95496278F100}" type="presParOf" srcId="{3123E365-C758-4C12-9F19-7B62F2135EF4}" destId="{8255AD72-F767-445F-B14F-2616EAEF3B36}" srcOrd="2" destOrd="0" presId="urn:microsoft.com/office/officeart/2005/8/layout/hList7#2"/>
    <dgm:cxn modelId="{D1335BA8-562F-48CA-B33E-D26BE8E1AFDA}" type="presParOf" srcId="{3123E365-C758-4C12-9F19-7B62F2135EF4}" destId="{35FACA3E-2212-4C9A-B522-AA29E2E44594}" srcOrd="3" destOrd="0" presId="urn:microsoft.com/office/officeart/2005/8/layout/hList7#2"/>
    <dgm:cxn modelId="{C45E99E5-F7C8-4CA0-8E29-2607896F7D41}" type="presParOf" srcId="{37AF90B6-2DE4-4FEA-B046-22E97F8C80B2}" destId="{0FFBBDF7-CD2D-4D72-AD87-18B0DE9D3BC8}" srcOrd="3" destOrd="0" presId="urn:microsoft.com/office/officeart/2005/8/layout/hList7#2"/>
    <dgm:cxn modelId="{AB83CDD8-3A53-41F4-ADFB-2AB720F0AA48}" type="presParOf" srcId="{37AF90B6-2DE4-4FEA-B046-22E97F8C80B2}" destId="{ADDCD8AB-CADC-4647-BE9E-C4CA5CCD5BDE}" srcOrd="4" destOrd="0" presId="urn:microsoft.com/office/officeart/2005/8/layout/hList7#2"/>
    <dgm:cxn modelId="{8798D5B3-A8A3-49A3-B945-B14F4416F8E0}" type="presParOf" srcId="{ADDCD8AB-CADC-4647-BE9E-C4CA5CCD5BDE}" destId="{45A32AE9-3E8A-499C-9E03-808E38D2FA19}" srcOrd="0" destOrd="0" presId="urn:microsoft.com/office/officeart/2005/8/layout/hList7#2"/>
    <dgm:cxn modelId="{DB0AA4B1-14D9-407D-ACE3-63523BF51FF3}" type="presParOf" srcId="{ADDCD8AB-CADC-4647-BE9E-C4CA5CCD5BDE}" destId="{663C6554-58C4-4977-A19A-4F57CD5DDA15}" srcOrd="1" destOrd="0" presId="urn:microsoft.com/office/officeart/2005/8/layout/hList7#2"/>
    <dgm:cxn modelId="{A853592A-6F72-4195-94E0-8F753351C435}" type="presParOf" srcId="{ADDCD8AB-CADC-4647-BE9E-C4CA5CCD5BDE}" destId="{E46D72C2-79F5-404E-A922-03909731E3F4}" srcOrd="2" destOrd="0" presId="urn:microsoft.com/office/officeart/2005/8/layout/hList7#2"/>
    <dgm:cxn modelId="{8E6DB287-C33A-4420-A6CF-E50C99D56AE0}" type="presParOf" srcId="{ADDCD8AB-CADC-4647-BE9E-C4CA5CCD5BDE}" destId="{223E9B46-4DA0-406B-884B-A569E6BBB188}" srcOrd="3" destOrd="0" presId="urn:microsoft.com/office/officeart/2005/8/layout/hList7#2"/>
    <dgm:cxn modelId="{DD8BED2C-AA55-4F20-9DE0-948D64040B23}" type="presParOf" srcId="{37AF90B6-2DE4-4FEA-B046-22E97F8C80B2}" destId="{3CFDF9F7-82DD-4A25-A797-F00E39DD675C}" srcOrd="5" destOrd="0" presId="urn:microsoft.com/office/officeart/2005/8/layout/hList7#2"/>
    <dgm:cxn modelId="{EFFD44E0-0629-476D-B0AA-8ECDCF80B70F}" type="presParOf" srcId="{37AF90B6-2DE4-4FEA-B046-22E97F8C80B2}" destId="{0D40800E-1AD2-4656-A589-B1783427AB7B}" srcOrd="6" destOrd="0" presId="urn:microsoft.com/office/officeart/2005/8/layout/hList7#2"/>
    <dgm:cxn modelId="{96E7CAED-CE00-40EA-AE78-76321AD73B30}" type="presParOf" srcId="{0D40800E-1AD2-4656-A589-B1783427AB7B}" destId="{E75D96DC-7669-4F59-B63E-19E74929FAD9}" srcOrd="0" destOrd="0" presId="urn:microsoft.com/office/officeart/2005/8/layout/hList7#2"/>
    <dgm:cxn modelId="{E2AC92D7-C860-4DCA-AA50-8824F91888C6}" type="presParOf" srcId="{0D40800E-1AD2-4656-A589-B1783427AB7B}" destId="{52EC62A5-10B7-4718-A801-3D911B940129}" srcOrd="1" destOrd="0" presId="urn:microsoft.com/office/officeart/2005/8/layout/hList7#2"/>
    <dgm:cxn modelId="{4FC2068A-3635-4CBF-BCBA-E14B14B68502}" type="presParOf" srcId="{0D40800E-1AD2-4656-A589-B1783427AB7B}" destId="{AE64D97A-4642-43EE-A17E-EFCAC07C7D8E}" srcOrd="2" destOrd="0" presId="urn:microsoft.com/office/officeart/2005/8/layout/hList7#2"/>
    <dgm:cxn modelId="{6C795BFE-0BCE-4261-B4F5-C6B30957F400}" type="presParOf" srcId="{0D40800E-1AD2-4656-A589-B1783427AB7B}" destId="{2AFBD43C-3427-4DA9-99E8-23625F030484}" srcOrd="3" destOrd="0" presId="urn:microsoft.com/office/officeart/2005/8/layout/hList7#2"/>
    <dgm:cxn modelId="{40723C9C-6E37-423B-87B2-FC0E83851178}" type="presParOf" srcId="{37AF90B6-2DE4-4FEA-B046-22E97F8C80B2}" destId="{DBDCA1BB-1249-4FB2-83B9-3009F898CA4F}" srcOrd="7" destOrd="0" presId="urn:microsoft.com/office/officeart/2005/8/layout/hList7#2"/>
    <dgm:cxn modelId="{0841E841-3302-49CB-BAA1-A8C9FF6AFD70}" type="presParOf" srcId="{37AF90B6-2DE4-4FEA-B046-22E97F8C80B2}" destId="{06D23BE6-2090-4229-9B2E-10B355BCB19D}" srcOrd="8" destOrd="0" presId="urn:microsoft.com/office/officeart/2005/8/layout/hList7#2"/>
    <dgm:cxn modelId="{10B92F46-206B-4C69-B6C9-C756EEF14CB7}" type="presParOf" srcId="{06D23BE6-2090-4229-9B2E-10B355BCB19D}" destId="{B8C5236D-8821-47C2-A988-31D376B61E11}" srcOrd="0" destOrd="0" presId="urn:microsoft.com/office/officeart/2005/8/layout/hList7#2"/>
    <dgm:cxn modelId="{54E90F92-7B78-404E-A92B-1BAA6183CAF7}" type="presParOf" srcId="{06D23BE6-2090-4229-9B2E-10B355BCB19D}" destId="{F2106A9C-A399-47DF-9ED9-CA2E83FE3382}" srcOrd="1" destOrd="0" presId="urn:microsoft.com/office/officeart/2005/8/layout/hList7#2"/>
    <dgm:cxn modelId="{86421E80-0296-4212-B6B9-31AB2874C120}" type="presParOf" srcId="{06D23BE6-2090-4229-9B2E-10B355BCB19D}" destId="{FE887312-9AD6-42B8-A138-31E922621F64}" srcOrd="2" destOrd="0" presId="urn:microsoft.com/office/officeart/2005/8/layout/hList7#2"/>
    <dgm:cxn modelId="{EF0EC540-E8CD-4A2B-8871-13265576D246}" type="presParOf" srcId="{06D23BE6-2090-4229-9B2E-10B355BCB19D}" destId="{073A5786-3F1F-43C4-AD80-D5D86BAFC11E}" srcOrd="3" destOrd="0" presId="urn:microsoft.com/office/officeart/2005/8/layout/hList7#2"/>
    <dgm:cxn modelId="{2B162946-7E24-4B17-8209-FAD2EACCC161}" type="presParOf" srcId="{37AF90B6-2DE4-4FEA-B046-22E97F8C80B2}" destId="{827AA8A0-98C4-4C7E-8C6A-0110638B63D8}" srcOrd="9" destOrd="0" presId="urn:microsoft.com/office/officeart/2005/8/layout/hList7#2"/>
    <dgm:cxn modelId="{F3F6A526-3AC3-41D7-9A4C-280D4FB1714B}" type="presParOf" srcId="{37AF90B6-2DE4-4FEA-B046-22E97F8C80B2}" destId="{9629DFDF-AE8D-4022-AE27-A3D2C38FA45A}" srcOrd="10" destOrd="0" presId="urn:microsoft.com/office/officeart/2005/8/layout/hList7#2"/>
    <dgm:cxn modelId="{3EB12719-4F1B-4608-AAEC-6C3ABE8D4185}" type="presParOf" srcId="{9629DFDF-AE8D-4022-AE27-A3D2C38FA45A}" destId="{9C0C744A-B3A2-49B4-868A-BF4CBBDE4B77}" srcOrd="0" destOrd="0" presId="urn:microsoft.com/office/officeart/2005/8/layout/hList7#2"/>
    <dgm:cxn modelId="{7A4417AF-C643-4F59-9A79-845F043C71E2}" type="presParOf" srcId="{9629DFDF-AE8D-4022-AE27-A3D2C38FA45A}" destId="{F6F28B59-9B83-415E-BB97-F5EFF2F012BB}" srcOrd="1" destOrd="0" presId="urn:microsoft.com/office/officeart/2005/8/layout/hList7#2"/>
    <dgm:cxn modelId="{A09FABD1-2B4E-467D-9491-362CD8AA4C78}" type="presParOf" srcId="{9629DFDF-AE8D-4022-AE27-A3D2C38FA45A}" destId="{72363B7B-1628-41A1-B67C-97DB0BBD3232}" srcOrd="2" destOrd="0" presId="urn:microsoft.com/office/officeart/2005/8/layout/hList7#2"/>
    <dgm:cxn modelId="{C71ABCCF-C7CC-44A8-95BD-BBEA6626AD31}" type="presParOf" srcId="{9629DFDF-AE8D-4022-AE27-A3D2C38FA45A}" destId="{8D3AEF06-ACD3-4E40-AB8A-E0C17DC253A4}" srcOrd="3" destOrd="0" presId="urn:microsoft.com/office/officeart/2005/8/layout/hList7#2"/>
    <dgm:cxn modelId="{EF9D7249-0078-4D01-8975-DCE1D6589E01}" type="presParOf" srcId="{37AF90B6-2DE4-4FEA-B046-22E97F8C80B2}" destId="{B6298592-7062-4325-A74A-027B6C5B9CCC}" srcOrd="11" destOrd="0" presId="urn:microsoft.com/office/officeart/2005/8/layout/hList7#2"/>
    <dgm:cxn modelId="{9525E170-15F7-456B-9EB5-9D5C8707717F}" type="presParOf" srcId="{37AF90B6-2DE4-4FEA-B046-22E97F8C80B2}" destId="{D1F5E3C7-5A40-4A14-BAA1-39E9195DB03C}" srcOrd="12" destOrd="0" presId="urn:microsoft.com/office/officeart/2005/8/layout/hList7#2"/>
    <dgm:cxn modelId="{82075DDA-289B-4AC7-974B-93662F6A6AAF}" type="presParOf" srcId="{D1F5E3C7-5A40-4A14-BAA1-39E9195DB03C}" destId="{712FB8A3-5A3C-45A9-8714-84F35DF76594}" srcOrd="0" destOrd="0" presId="urn:microsoft.com/office/officeart/2005/8/layout/hList7#2"/>
    <dgm:cxn modelId="{C3A44425-C836-4F3C-9256-C458679E4F82}" type="presParOf" srcId="{D1F5E3C7-5A40-4A14-BAA1-39E9195DB03C}" destId="{BA273B0D-C6C1-414B-B724-9C5B8B02C0BB}" srcOrd="1" destOrd="0" presId="urn:microsoft.com/office/officeart/2005/8/layout/hList7#2"/>
    <dgm:cxn modelId="{DBC40446-18D7-47D3-911C-ADEFEC689A88}" type="presParOf" srcId="{D1F5E3C7-5A40-4A14-BAA1-39E9195DB03C}" destId="{EE5FF1D0-5242-4E2B-A14E-F0C79FAA4AE9}" srcOrd="2" destOrd="0" presId="urn:microsoft.com/office/officeart/2005/8/layout/hList7#2"/>
    <dgm:cxn modelId="{CE8C9C32-FC3B-471D-BA9F-DCDE5A6CBF6B}" type="presParOf" srcId="{D1F5E3C7-5A40-4A14-BAA1-39E9195DB03C}" destId="{FA33E8E4-4157-4F0E-A8B8-972DB42ED6B5}" srcOrd="3" destOrd="0" presId="urn:microsoft.com/office/officeart/2005/8/layout/hList7#2"/>
    <dgm:cxn modelId="{95C0ACEA-3378-4BC9-83B7-74BA5E1E517A}" type="presParOf" srcId="{37AF90B6-2DE4-4FEA-B046-22E97F8C80B2}" destId="{BACEA3CA-F46E-4103-9663-25DC2F957B82}" srcOrd="13" destOrd="0" presId="urn:microsoft.com/office/officeart/2005/8/layout/hList7#2"/>
    <dgm:cxn modelId="{1AAFB147-628D-4CD6-A029-8A1416E86737}" type="presParOf" srcId="{37AF90B6-2DE4-4FEA-B046-22E97F8C80B2}" destId="{85934217-802B-4019-A297-A6B4C65FD775}" srcOrd="14" destOrd="0" presId="urn:microsoft.com/office/officeart/2005/8/layout/hList7#2"/>
    <dgm:cxn modelId="{4250FB44-575A-43F4-B7BD-E168974FADBF}" type="presParOf" srcId="{85934217-802B-4019-A297-A6B4C65FD775}" destId="{4E894D71-533A-4B7E-9C38-92E938E67F56}" srcOrd="0" destOrd="0" presId="urn:microsoft.com/office/officeart/2005/8/layout/hList7#2"/>
    <dgm:cxn modelId="{7AF44BD0-2563-4193-A57C-D3B1C31F48FD}" type="presParOf" srcId="{85934217-802B-4019-A297-A6B4C65FD775}" destId="{0DAE36D6-2D9B-4155-9146-1C0DFB49CB6F}" srcOrd="1" destOrd="0" presId="urn:microsoft.com/office/officeart/2005/8/layout/hList7#2"/>
    <dgm:cxn modelId="{02343F2C-A8EA-40DE-9DF0-0625E696A922}" type="presParOf" srcId="{85934217-802B-4019-A297-A6B4C65FD775}" destId="{C29D83AE-0FF3-4BD1-8B6A-F9D72046A615}" srcOrd="2" destOrd="0" presId="urn:microsoft.com/office/officeart/2005/8/layout/hList7#2"/>
    <dgm:cxn modelId="{9D1B24B0-5FD2-4CB1-8FB7-2A4D95571D40}" type="presParOf" srcId="{85934217-802B-4019-A297-A6B4C65FD775}" destId="{8969B902-C3F1-484D-8F29-BF76AC60CF1F}" srcOrd="3" destOrd="0" presId="urn:microsoft.com/office/officeart/2005/8/layout/hList7#2"/>
    <dgm:cxn modelId="{11020B24-3B7C-478E-BCD7-F42950F0D869}" type="presParOf" srcId="{37AF90B6-2DE4-4FEA-B046-22E97F8C80B2}" destId="{5D01C991-7C08-4F39-B219-1C7C776A2E78}" srcOrd="15" destOrd="0" presId="urn:microsoft.com/office/officeart/2005/8/layout/hList7#2"/>
    <dgm:cxn modelId="{B4922B43-8A19-4D3C-9342-70590C0C341D}" type="presParOf" srcId="{37AF90B6-2DE4-4FEA-B046-22E97F8C80B2}" destId="{B645D95D-3F2D-4BC6-ADFA-EF8E8FAAA6C4}" srcOrd="16" destOrd="0" presId="urn:microsoft.com/office/officeart/2005/8/layout/hList7#2"/>
    <dgm:cxn modelId="{67E5245E-0E67-49A5-B357-8E5286AD8E79}" type="presParOf" srcId="{B645D95D-3F2D-4BC6-ADFA-EF8E8FAAA6C4}" destId="{8E9D2E38-F06B-4D93-B33C-FB1702093A44}" srcOrd="0" destOrd="0" presId="urn:microsoft.com/office/officeart/2005/8/layout/hList7#2"/>
    <dgm:cxn modelId="{C78EFDB5-92C4-44F5-A4C8-BEDC54F1D58B}" type="presParOf" srcId="{B645D95D-3F2D-4BC6-ADFA-EF8E8FAAA6C4}" destId="{E3D54343-84A6-49E4-8731-D4C97D8D4A5D}" srcOrd="1" destOrd="0" presId="urn:microsoft.com/office/officeart/2005/8/layout/hList7#2"/>
    <dgm:cxn modelId="{94946276-4E64-4B65-83CA-4348AF942681}" type="presParOf" srcId="{B645D95D-3F2D-4BC6-ADFA-EF8E8FAAA6C4}" destId="{97DA0EBA-4F15-4B64-8C9D-8BD2F7FC4241}" srcOrd="2" destOrd="0" presId="urn:microsoft.com/office/officeart/2005/8/layout/hList7#2"/>
    <dgm:cxn modelId="{A53C7771-409B-4E14-957F-C7DCC7042E70}" type="presParOf" srcId="{B645D95D-3F2D-4BC6-ADFA-EF8E8FAAA6C4}" destId="{76141041-6C33-41A4-8D4E-BDA2CCAAD876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32E05-3051-4E43-8293-1F81928AAD80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503CC2-E744-4047-A3DF-2B4C7D68889E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6"/>
              </a:solidFill>
            </a:rPr>
            <a:t>» </a:t>
          </a:r>
          <a:r>
            <a:rPr lang="en-US" sz="2000" dirty="0" smtClean="0"/>
            <a:t>Defensive</a:t>
          </a:r>
        </a:p>
        <a:p>
          <a:r>
            <a:rPr lang="en-US" sz="2000" dirty="0" smtClean="0">
              <a:solidFill>
                <a:schemeClr val="accent6"/>
              </a:solidFill>
            </a:rPr>
            <a:t>» </a:t>
          </a:r>
          <a:r>
            <a:rPr lang="en-US" sz="2000" dirty="0" smtClean="0">
              <a:solidFill>
                <a:schemeClr val="tx1"/>
              </a:solidFill>
            </a:rPr>
            <a:t>Low risk</a:t>
          </a:r>
        </a:p>
        <a:p>
          <a:r>
            <a:rPr lang="en-US" sz="2000" dirty="0" smtClean="0">
              <a:solidFill>
                <a:schemeClr val="accent6"/>
              </a:solidFill>
            </a:rPr>
            <a:t>» </a:t>
          </a:r>
          <a:r>
            <a:rPr lang="en-US" sz="2000" dirty="0" smtClean="0"/>
            <a:t>Moderate increase in cost efficiency</a:t>
          </a:r>
        </a:p>
        <a:p>
          <a:r>
            <a:rPr lang="en-US" sz="2000" smtClean="0">
              <a:solidFill>
                <a:schemeClr val="accent6"/>
              </a:solidFill>
            </a:rPr>
            <a:t>» </a:t>
          </a:r>
          <a:r>
            <a:rPr lang="en-US" sz="2000" smtClean="0"/>
            <a:t>Liqu</a:t>
          </a:r>
          <a:r>
            <a:rPr lang="en-US" sz="2000" smtClean="0">
              <a:solidFill>
                <a:schemeClr val="tx1"/>
              </a:solidFill>
            </a:rPr>
            <a:t>id </a:t>
          </a:r>
          <a:r>
            <a:rPr lang="en-US" sz="2000" dirty="0" smtClean="0">
              <a:solidFill>
                <a:schemeClr val="tx1"/>
              </a:solidFill>
            </a:rPr>
            <a:t>fixed assets and an increasing trend in the market value during the next period</a:t>
          </a:r>
        </a:p>
        <a:p>
          <a:r>
            <a:rPr lang="en-US" sz="2000" dirty="0" smtClean="0">
              <a:solidFill>
                <a:schemeClr val="accent6"/>
              </a:solidFill>
            </a:rPr>
            <a:t>» </a:t>
          </a:r>
          <a:r>
            <a:rPr lang="en-US" sz="2000" dirty="0" smtClean="0"/>
            <a:t>Facilitates </a:t>
          </a:r>
          <a:r>
            <a:rPr lang="en-US" sz="2000" smtClean="0"/>
            <a:t>the densification </a:t>
          </a:r>
          <a:r>
            <a:rPr lang="en-US" sz="2000" dirty="0" smtClean="0"/>
            <a:t>of land</a:t>
          </a:r>
          <a:endParaRPr lang="en-US" sz="2000" dirty="0"/>
        </a:p>
      </dgm:t>
    </dgm:pt>
    <dgm:pt modelId="{302335B4-5909-457D-87AD-CECC28C89160}" type="parTrans" cxnId="{4536198D-79BE-4278-81A9-BDA185A1ED32}">
      <dgm:prSet/>
      <dgm:spPr/>
      <dgm:t>
        <a:bodyPr/>
        <a:lstStyle/>
        <a:p>
          <a:endParaRPr lang="en-US" sz="2000"/>
        </a:p>
      </dgm:t>
    </dgm:pt>
    <dgm:pt modelId="{19496531-296F-4E32-83B1-0B9FC0B67E8E}" type="sibTrans" cxnId="{4536198D-79BE-4278-81A9-BDA185A1ED32}">
      <dgm:prSet/>
      <dgm:spPr/>
      <dgm:t>
        <a:bodyPr/>
        <a:lstStyle/>
        <a:p>
          <a:endParaRPr lang="en-US" sz="2000"/>
        </a:p>
      </dgm:t>
    </dgm:pt>
    <dgm:pt modelId="{05F71480-2FDC-4C72-8A2A-9DF025893E9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2"/>
              </a:solidFill>
              <a:latin typeface="Georgia"/>
            </a:rPr>
            <a:t>▪ </a:t>
          </a:r>
          <a:r>
            <a:rPr lang="en-US" sz="2000" dirty="0" smtClean="0">
              <a:solidFill>
                <a:schemeClr val="tx1"/>
              </a:solidFill>
              <a:latin typeface="+mn-lt"/>
            </a:rPr>
            <a:t>Increases the indebtedness</a:t>
          </a:r>
        </a:p>
        <a:p>
          <a:r>
            <a:rPr lang="en-US" sz="2000" dirty="0" smtClean="0">
              <a:solidFill>
                <a:schemeClr val="accent2"/>
              </a:solidFill>
              <a:latin typeface="+mn-lt"/>
            </a:rPr>
            <a:t>▪ </a:t>
          </a:r>
          <a:r>
            <a:rPr lang="en-US" sz="2000" dirty="0" smtClean="0">
              <a:solidFill>
                <a:schemeClr val="tx1"/>
              </a:solidFill>
              <a:latin typeface="+mn-lt"/>
            </a:rPr>
            <a:t>Investment paid off in the long term</a:t>
          </a:r>
        </a:p>
        <a:p>
          <a:r>
            <a:rPr lang="en-US" sz="2000" dirty="0" smtClean="0">
              <a:solidFill>
                <a:schemeClr val="accent2"/>
              </a:solidFill>
              <a:latin typeface="+mn-lt"/>
            </a:rPr>
            <a:t>▪ </a:t>
          </a:r>
          <a:r>
            <a:rPr lang="en-US" sz="2000" dirty="0" smtClean="0">
              <a:solidFill>
                <a:schemeClr val="tx1"/>
              </a:solidFill>
              <a:latin typeface="+mn-lt"/>
            </a:rPr>
            <a:t>The market becomes extremely competitive, decreasing negotiation power</a:t>
          </a:r>
          <a:endParaRPr lang="en-US" sz="2000" dirty="0">
            <a:solidFill>
              <a:schemeClr val="tx1"/>
            </a:solidFill>
            <a:latin typeface="+mn-lt"/>
          </a:endParaRPr>
        </a:p>
      </dgm:t>
    </dgm:pt>
    <dgm:pt modelId="{5A4740BB-643C-472E-9C54-0132A34B1EC6}" type="parTrans" cxnId="{BE2A3F2A-8A2A-4867-A212-E6E1CA9FE2B7}">
      <dgm:prSet/>
      <dgm:spPr/>
      <dgm:t>
        <a:bodyPr/>
        <a:lstStyle/>
        <a:p>
          <a:endParaRPr lang="en-US" sz="2000"/>
        </a:p>
      </dgm:t>
    </dgm:pt>
    <dgm:pt modelId="{61FF8CD0-3A46-41F0-8267-E8FC44EEB520}" type="sibTrans" cxnId="{BE2A3F2A-8A2A-4867-A212-E6E1CA9FE2B7}">
      <dgm:prSet/>
      <dgm:spPr/>
      <dgm:t>
        <a:bodyPr/>
        <a:lstStyle/>
        <a:p>
          <a:endParaRPr lang="en-US" sz="2000"/>
        </a:p>
      </dgm:t>
    </dgm:pt>
    <dgm:pt modelId="{9AEFBCB2-1981-466E-974F-F82EA9327AE2}" type="pres">
      <dgm:prSet presAssocID="{9B932E05-3051-4E43-8293-1F81928AAD8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A52C08-E179-4072-9735-AC4759C7F3BE}" type="pres">
      <dgm:prSet presAssocID="{1E503CC2-E744-4047-A3DF-2B4C7D68889E}" presName="upArrow" presStyleLbl="node1" presStyleIdx="0" presStyleCnt="2" custScaleY="65198"/>
      <dgm:spPr/>
    </dgm:pt>
    <dgm:pt modelId="{DD8ACF47-2155-45E1-A644-E73FAAF84F21}" type="pres">
      <dgm:prSet presAssocID="{1E503CC2-E744-4047-A3DF-2B4C7D68889E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CA8EB-94AE-4862-A5A1-4EF8C23A034A}" type="pres">
      <dgm:prSet presAssocID="{05F71480-2FDC-4C72-8A2A-9DF025893E93}" presName="downArrow" presStyleLbl="node1" presStyleIdx="1" presStyleCnt="2" custScaleY="80800"/>
      <dgm:spPr/>
    </dgm:pt>
    <dgm:pt modelId="{0118D5D4-FF1A-4303-8355-5B02D4326FF4}" type="pres">
      <dgm:prSet presAssocID="{05F71480-2FDC-4C72-8A2A-9DF025893E93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2A3F2A-8A2A-4867-A212-E6E1CA9FE2B7}" srcId="{9B932E05-3051-4E43-8293-1F81928AAD80}" destId="{05F71480-2FDC-4C72-8A2A-9DF025893E93}" srcOrd="1" destOrd="0" parTransId="{5A4740BB-643C-472E-9C54-0132A34B1EC6}" sibTransId="{61FF8CD0-3A46-41F0-8267-E8FC44EEB520}"/>
    <dgm:cxn modelId="{E218E072-B704-4A1D-99E6-A5876E594D75}" type="presOf" srcId="{05F71480-2FDC-4C72-8A2A-9DF025893E93}" destId="{0118D5D4-FF1A-4303-8355-5B02D4326FF4}" srcOrd="0" destOrd="0" presId="urn:microsoft.com/office/officeart/2005/8/layout/arrow4"/>
    <dgm:cxn modelId="{54AC3B7D-17D5-43B5-8310-7B9A94036896}" type="presOf" srcId="{1E503CC2-E744-4047-A3DF-2B4C7D68889E}" destId="{DD8ACF47-2155-45E1-A644-E73FAAF84F21}" srcOrd="0" destOrd="0" presId="urn:microsoft.com/office/officeart/2005/8/layout/arrow4"/>
    <dgm:cxn modelId="{4536198D-79BE-4278-81A9-BDA185A1ED32}" srcId="{9B932E05-3051-4E43-8293-1F81928AAD80}" destId="{1E503CC2-E744-4047-A3DF-2B4C7D68889E}" srcOrd="0" destOrd="0" parTransId="{302335B4-5909-457D-87AD-CECC28C89160}" sibTransId="{19496531-296F-4E32-83B1-0B9FC0B67E8E}"/>
    <dgm:cxn modelId="{896C7582-0B0B-4EC3-A024-025BF7F545B0}" type="presOf" srcId="{9B932E05-3051-4E43-8293-1F81928AAD80}" destId="{9AEFBCB2-1981-466E-974F-F82EA9327AE2}" srcOrd="0" destOrd="0" presId="urn:microsoft.com/office/officeart/2005/8/layout/arrow4"/>
    <dgm:cxn modelId="{115A9B25-14F0-41BF-BEDD-D21055604330}" type="presParOf" srcId="{9AEFBCB2-1981-466E-974F-F82EA9327AE2}" destId="{D4A52C08-E179-4072-9735-AC4759C7F3BE}" srcOrd="0" destOrd="0" presId="urn:microsoft.com/office/officeart/2005/8/layout/arrow4"/>
    <dgm:cxn modelId="{2A6EDC2E-7CFB-42AD-8483-4D9F9B40D328}" type="presParOf" srcId="{9AEFBCB2-1981-466E-974F-F82EA9327AE2}" destId="{DD8ACF47-2155-45E1-A644-E73FAAF84F21}" srcOrd="1" destOrd="0" presId="urn:microsoft.com/office/officeart/2005/8/layout/arrow4"/>
    <dgm:cxn modelId="{570D6DD9-DF4F-4E16-980F-A819ABFC5F6C}" type="presParOf" srcId="{9AEFBCB2-1981-466E-974F-F82EA9327AE2}" destId="{717CA8EB-94AE-4862-A5A1-4EF8C23A034A}" srcOrd="2" destOrd="0" presId="urn:microsoft.com/office/officeart/2005/8/layout/arrow4"/>
    <dgm:cxn modelId="{44457C44-4028-479C-A95F-B95C525FAB05}" type="presParOf" srcId="{9AEFBCB2-1981-466E-974F-F82EA9327AE2}" destId="{0118D5D4-FF1A-4303-8355-5B02D4326FF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932E05-3051-4E43-8293-1F81928AAD80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503CC2-E744-4047-A3DF-2B4C7D68889E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sz="2000" dirty="0" smtClean="0">
              <a:solidFill>
                <a:schemeClr val="accent2"/>
              </a:solidFill>
            </a:rPr>
            <a:t>»</a:t>
          </a:r>
          <a:r>
            <a:rPr lang="en-US" sz="2000" dirty="0" smtClean="0">
              <a:solidFill>
                <a:schemeClr val="accent6"/>
              </a:solidFill>
            </a:rPr>
            <a:t> </a:t>
          </a:r>
          <a:r>
            <a:rPr lang="en-US" sz="2000" dirty="0" smtClean="0">
              <a:solidFill>
                <a:schemeClr val="tx1"/>
              </a:solidFill>
            </a:rPr>
            <a:t>It may generate a significant profitability in the future</a:t>
          </a:r>
        </a:p>
        <a:p>
          <a:pPr>
            <a:spcAft>
              <a:spcPts val="600"/>
            </a:spcAft>
          </a:pPr>
          <a:r>
            <a:rPr lang="en-US" sz="2000" dirty="0" smtClean="0">
              <a:solidFill>
                <a:schemeClr val="accent2"/>
              </a:solidFill>
            </a:rPr>
            <a:t>»</a:t>
          </a:r>
          <a:r>
            <a:rPr lang="en-US" sz="2000" dirty="0" smtClean="0">
              <a:solidFill>
                <a:schemeClr val="tx1"/>
              </a:solidFill>
            </a:rPr>
            <a:t> Multiplies the profit centers</a:t>
          </a:r>
        </a:p>
        <a:p>
          <a:pPr>
            <a:spcAft>
              <a:spcPts val="600"/>
            </a:spcAft>
          </a:pPr>
          <a:r>
            <a:rPr lang="en-US" sz="2000" dirty="0" smtClean="0">
              <a:solidFill>
                <a:schemeClr val="accent2"/>
              </a:solidFill>
            </a:rPr>
            <a:t>»</a:t>
          </a:r>
          <a:r>
            <a:rPr lang="en-US" sz="2000" dirty="0" smtClean="0">
              <a:solidFill>
                <a:schemeClr val="tx1"/>
              </a:solidFill>
            </a:rPr>
            <a:t> Limitation of the specific seasonal character</a:t>
          </a:r>
        </a:p>
        <a:p>
          <a:pPr>
            <a:spcAft>
              <a:spcPts val="600"/>
            </a:spcAft>
          </a:pPr>
          <a:r>
            <a:rPr lang="en-US" sz="2000" dirty="0" smtClean="0">
              <a:solidFill>
                <a:schemeClr val="accent2"/>
              </a:solidFill>
            </a:rPr>
            <a:t>»</a:t>
          </a:r>
          <a:r>
            <a:rPr lang="en-US" sz="2000" dirty="0" smtClean="0">
              <a:solidFill>
                <a:schemeClr val="tx1"/>
              </a:solidFill>
            </a:rPr>
            <a:t> Using renewable resources</a:t>
          </a:r>
        </a:p>
        <a:p>
          <a:pPr>
            <a:spcAft>
              <a:spcPts val="600"/>
            </a:spcAft>
          </a:pPr>
          <a:r>
            <a:rPr lang="en-US" sz="2000" dirty="0" smtClean="0">
              <a:solidFill>
                <a:schemeClr val="accent2"/>
              </a:solidFill>
            </a:rPr>
            <a:t>»</a:t>
          </a:r>
          <a:r>
            <a:rPr lang="en-US" sz="2000" dirty="0" smtClean="0">
              <a:solidFill>
                <a:schemeClr val="tx1"/>
              </a:solidFill>
            </a:rPr>
            <a:t> A market with a growth potential in the future</a:t>
          </a:r>
        </a:p>
        <a:p>
          <a:pPr>
            <a:spcAft>
              <a:spcPts val="600"/>
            </a:spcAft>
          </a:pPr>
          <a:r>
            <a:rPr lang="en-US" sz="2000" dirty="0" smtClean="0">
              <a:solidFill>
                <a:schemeClr val="accent2"/>
              </a:solidFill>
            </a:rPr>
            <a:t>»</a:t>
          </a:r>
          <a:r>
            <a:rPr lang="en-US" sz="2000" dirty="0" smtClean="0">
              <a:solidFill>
                <a:schemeClr val="accent6"/>
              </a:solidFill>
            </a:rPr>
            <a:t> </a:t>
          </a:r>
          <a:r>
            <a:rPr lang="en-US" sz="2000" dirty="0" smtClean="0"/>
            <a:t>Possible access to non-reimbursable funds</a:t>
          </a:r>
          <a:endParaRPr lang="en-US" sz="2000" dirty="0"/>
        </a:p>
      </dgm:t>
    </dgm:pt>
    <dgm:pt modelId="{302335B4-5909-457D-87AD-CECC28C89160}" type="parTrans" cxnId="{4536198D-79BE-4278-81A9-BDA185A1ED32}">
      <dgm:prSet/>
      <dgm:spPr/>
      <dgm:t>
        <a:bodyPr/>
        <a:lstStyle/>
        <a:p>
          <a:endParaRPr lang="en-US" sz="2000"/>
        </a:p>
      </dgm:t>
    </dgm:pt>
    <dgm:pt modelId="{19496531-296F-4E32-83B1-0B9FC0B67E8E}" type="sibTrans" cxnId="{4536198D-79BE-4278-81A9-BDA185A1ED32}">
      <dgm:prSet/>
      <dgm:spPr/>
      <dgm:t>
        <a:bodyPr/>
        <a:lstStyle/>
        <a:p>
          <a:endParaRPr lang="en-US" sz="2000"/>
        </a:p>
      </dgm:t>
    </dgm:pt>
    <dgm:pt modelId="{05F71480-2FDC-4C72-8A2A-9DF025893E93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sz="2000" dirty="0" smtClean="0">
              <a:solidFill>
                <a:schemeClr val="accent2"/>
              </a:solidFill>
              <a:latin typeface="Georgia"/>
            </a:rPr>
            <a:t>▪ </a:t>
          </a:r>
          <a:r>
            <a:rPr lang="en-US" sz="2000" dirty="0" smtClean="0">
              <a:solidFill>
                <a:schemeClr val="tx1"/>
              </a:solidFill>
              <a:latin typeface="+mn-lt"/>
            </a:rPr>
            <a:t>High risk</a:t>
          </a:r>
        </a:p>
        <a:p>
          <a:pPr>
            <a:spcAft>
              <a:spcPts val="600"/>
            </a:spcAft>
          </a:pPr>
          <a:r>
            <a:rPr lang="en-US" sz="2000" dirty="0" smtClean="0">
              <a:solidFill>
                <a:schemeClr val="accent2"/>
              </a:solidFill>
              <a:latin typeface="Georgia"/>
            </a:rPr>
            <a:t>▪</a:t>
          </a:r>
          <a:r>
            <a:rPr lang="en-US" sz="2000" dirty="0" smtClean="0">
              <a:solidFill>
                <a:schemeClr val="tx1"/>
              </a:solidFill>
              <a:latin typeface="+mn-lt"/>
            </a:rPr>
            <a:t> Increase in exposure, significant investments</a:t>
          </a:r>
        </a:p>
        <a:p>
          <a:pPr>
            <a:spcAft>
              <a:spcPts val="600"/>
            </a:spcAft>
          </a:pPr>
          <a:r>
            <a:rPr lang="en-US" sz="2000" dirty="0" smtClean="0">
              <a:solidFill>
                <a:schemeClr val="accent2"/>
              </a:solidFill>
              <a:latin typeface="Georgia"/>
            </a:rPr>
            <a:t>▪</a:t>
          </a:r>
          <a:r>
            <a:rPr lang="en-US" sz="2000" dirty="0" smtClean="0">
              <a:solidFill>
                <a:schemeClr val="tx1"/>
              </a:solidFill>
              <a:latin typeface="+mn-lt"/>
            </a:rPr>
            <a:t> Low expertise level, it does not depend on the underlying activity</a:t>
          </a:r>
        </a:p>
        <a:p>
          <a:pPr>
            <a:spcAft>
              <a:spcPts val="600"/>
            </a:spcAft>
          </a:pPr>
          <a:r>
            <a:rPr lang="en-US" sz="2000" dirty="0" smtClean="0">
              <a:solidFill>
                <a:schemeClr val="accent2"/>
              </a:solidFill>
              <a:latin typeface="Georgia"/>
            </a:rPr>
            <a:t>▪ </a:t>
          </a:r>
          <a:r>
            <a:rPr lang="en-US" sz="2000" dirty="0" smtClean="0">
              <a:solidFill>
                <a:schemeClr val="tx1"/>
              </a:solidFill>
              <a:latin typeface="+mn-lt"/>
            </a:rPr>
            <a:t>Dependent </a:t>
          </a:r>
          <a:r>
            <a:rPr lang="en-US" sz="2000" smtClean="0">
              <a:solidFill>
                <a:schemeClr val="tx1"/>
              </a:solidFill>
              <a:latin typeface="+mn-lt"/>
            </a:rPr>
            <a:t>on tax </a:t>
          </a:r>
          <a:r>
            <a:rPr lang="en-US" sz="2000" dirty="0" smtClean="0">
              <a:solidFill>
                <a:schemeClr val="tx1"/>
              </a:solidFill>
              <a:latin typeface="+mn-lt"/>
            </a:rPr>
            <a:t>incentives that are highly uncertain </a:t>
          </a:r>
          <a:endParaRPr lang="en-US" sz="2000" dirty="0">
            <a:solidFill>
              <a:schemeClr val="tx1"/>
            </a:solidFill>
            <a:latin typeface="+mn-lt"/>
          </a:endParaRPr>
        </a:p>
      </dgm:t>
    </dgm:pt>
    <dgm:pt modelId="{5A4740BB-643C-472E-9C54-0132A34B1EC6}" type="parTrans" cxnId="{BE2A3F2A-8A2A-4867-A212-E6E1CA9FE2B7}">
      <dgm:prSet/>
      <dgm:spPr/>
      <dgm:t>
        <a:bodyPr/>
        <a:lstStyle/>
        <a:p>
          <a:endParaRPr lang="en-US" sz="2000"/>
        </a:p>
      </dgm:t>
    </dgm:pt>
    <dgm:pt modelId="{61FF8CD0-3A46-41F0-8267-E8FC44EEB520}" type="sibTrans" cxnId="{BE2A3F2A-8A2A-4867-A212-E6E1CA9FE2B7}">
      <dgm:prSet/>
      <dgm:spPr/>
      <dgm:t>
        <a:bodyPr/>
        <a:lstStyle/>
        <a:p>
          <a:endParaRPr lang="en-US" sz="2000"/>
        </a:p>
      </dgm:t>
    </dgm:pt>
    <dgm:pt modelId="{9AEFBCB2-1981-466E-974F-F82EA9327AE2}" type="pres">
      <dgm:prSet presAssocID="{9B932E05-3051-4E43-8293-1F81928AAD8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A52C08-E179-4072-9735-AC4759C7F3BE}" type="pres">
      <dgm:prSet presAssocID="{1E503CC2-E744-4047-A3DF-2B4C7D68889E}" presName="upArrow" presStyleLbl="node1" presStyleIdx="0" presStyleCnt="2" custScaleY="65198" custLinFactNeighborY="3234"/>
      <dgm:spPr/>
    </dgm:pt>
    <dgm:pt modelId="{DD8ACF47-2155-45E1-A644-E73FAAF84F21}" type="pres">
      <dgm:prSet presAssocID="{1E503CC2-E744-4047-A3DF-2B4C7D68889E}" presName="upArrowText" presStyleLbl="revTx" presStyleIdx="0" presStyleCnt="2" custScaleX="113799" custLinFactNeighborX="5838" custLinFactNeighborY="9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CA8EB-94AE-4862-A5A1-4EF8C23A034A}" type="pres">
      <dgm:prSet presAssocID="{05F71480-2FDC-4C72-8A2A-9DF025893E93}" presName="downArrow" presStyleLbl="node1" presStyleIdx="1" presStyleCnt="2" custScaleY="80800" custLinFactNeighborY="3234"/>
      <dgm:spPr/>
    </dgm:pt>
    <dgm:pt modelId="{0118D5D4-FF1A-4303-8355-5B02D4326FF4}" type="pres">
      <dgm:prSet presAssocID="{05F71480-2FDC-4C72-8A2A-9DF025893E93}" presName="downArrowText" presStyleLbl="revTx" presStyleIdx="1" presStyleCnt="2" custLinFactNeighborY="4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4C89DE-F88D-4C2C-8E13-2FE7ADCD9AFC}" type="presOf" srcId="{1E503CC2-E744-4047-A3DF-2B4C7D68889E}" destId="{DD8ACF47-2155-45E1-A644-E73FAAF84F21}" srcOrd="0" destOrd="0" presId="urn:microsoft.com/office/officeart/2005/8/layout/arrow4"/>
    <dgm:cxn modelId="{BE2A3F2A-8A2A-4867-A212-E6E1CA9FE2B7}" srcId="{9B932E05-3051-4E43-8293-1F81928AAD80}" destId="{05F71480-2FDC-4C72-8A2A-9DF025893E93}" srcOrd="1" destOrd="0" parTransId="{5A4740BB-643C-472E-9C54-0132A34B1EC6}" sibTransId="{61FF8CD0-3A46-41F0-8267-E8FC44EEB520}"/>
    <dgm:cxn modelId="{176D4B78-20D0-4FBA-B9DB-275DCE66EF9F}" type="presOf" srcId="{05F71480-2FDC-4C72-8A2A-9DF025893E93}" destId="{0118D5D4-FF1A-4303-8355-5B02D4326FF4}" srcOrd="0" destOrd="0" presId="urn:microsoft.com/office/officeart/2005/8/layout/arrow4"/>
    <dgm:cxn modelId="{5CB8051B-5D91-4025-9EB5-07E999621D5A}" type="presOf" srcId="{9B932E05-3051-4E43-8293-1F81928AAD80}" destId="{9AEFBCB2-1981-466E-974F-F82EA9327AE2}" srcOrd="0" destOrd="0" presId="urn:microsoft.com/office/officeart/2005/8/layout/arrow4"/>
    <dgm:cxn modelId="{4536198D-79BE-4278-81A9-BDA185A1ED32}" srcId="{9B932E05-3051-4E43-8293-1F81928AAD80}" destId="{1E503CC2-E744-4047-A3DF-2B4C7D68889E}" srcOrd="0" destOrd="0" parTransId="{302335B4-5909-457D-87AD-CECC28C89160}" sibTransId="{19496531-296F-4E32-83B1-0B9FC0B67E8E}"/>
    <dgm:cxn modelId="{24251913-3237-405D-8BEB-F7DBD535F21F}" type="presParOf" srcId="{9AEFBCB2-1981-466E-974F-F82EA9327AE2}" destId="{D4A52C08-E179-4072-9735-AC4759C7F3BE}" srcOrd="0" destOrd="0" presId="urn:microsoft.com/office/officeart/2005/8/layout/arrow4"/>
    <dgm:cxn modelId="{57128594-BB26-4138-B896-D37616B68348}" type="presParOf" srcId="{9AEFBCB2-1981-466E-974F-F82EA9327AE2}" destId="{DD8ACF47-2155-45E1-A644-E73FAAF84F21}" srcOrd="1" destOrd="0" presId="urn:microsoft.com/office/officeart/2005/8/layout/arrow4"/>
    <dgm:cxn modelId="{AC5C19A0-13F6-4F42-9C20-C091AA62DBC6}" type="presParOf" srcId="{9AEFBCB2-1981-466E-974F-F82EA9327AE2}" destId="{717CA8EB-94AE-4862-A5A1-4EF8C23A034A}" srcOrd="2" destOrd="0" presId="urn:microsoft.com/office/officeart/2005/8/layout/arrow4"/>
    <dgm:cxn modelId="{9B52792A-42B4-407E-AD00-20A46CD695A2}" type="presParOf" srcId="{9AEFBCB2-1981-466E-974F-F82EA9327AE2}" destId="{0118D5D4-FF1A-4303-8355-5B02D4326FF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932E05-3051-4E43-8293-1F81928AAD80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503CC2-E744-4047-A3DF-2B4C7D68889E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6"/>
              </a:solidFill>
            </a:rPr>
            <a:t>» </a:t>
          </a:r>
          <a:r>
            <a:rPr lang="en-US" sz="2000" dirty="0" smtClean="0"/>
            <a:t>Defensive</a:t>
          </a:r>
        </a:p>
        <a:p>
          <a:r>
            <a:rPr lang="en-US" sz="2000" dirty="0" smtClean="0">
              <a:solidFill>
                <a:schemeClr val="accent6"/>
              </a:solidFill>
            </a:rPr>
            <a:t>» </a:t>
          </a:r>
          <a:r>
            <a:rPr lang="en-US" sz="2000" dirty="0" smtClean="0"/>
            <a:t>Storage</a:t>
          </a:r>
        </a:p>
        <a:p>
          <a:r>
            <a:rPr lang="en-US" sz="2000" dirty="0" smtClean="0">
              <a:solidFill>
                <a:schemeClr val="accent6"/>
              </a:solidFill>
            </a:rPr>
            <a:t>» </a:t>
          </a:r>
          <a:r>
            <a:rPr lang="en-US" sz="2000" dirty="0" smtClean="0"/>
            <a:t>Immunity</a:t>
          </a:r>
        </a:p>
        <a:p>
          <a:r>
            <a:rPr lang="en-US" sz="2000" dirty="0" smtClean="0">
              <a:solidFill>
                <a:schemeClr val="accent6"/>
              </a:solidFill>
            </a:rPr>
            <a:t>» </a:t>
          </a:r>
          <a:r>
            <a:rPr lang="en-US" sz="2000" dirty="0" smtClean="0">
              <a:solidFill>
                <a:schemeClr val="tx1"/>
              </a:solidFill>
            </a:rPr>
            <a:t>Allows a better capitalization on one’s own production</a:t>
          </a:r>
        </a:p>
        <a:p>
          <a:r>
            <a:rPr lang="en-US" sz="2000" dirty="0" smtClean="0">
              <a:solidFill>
                <a:schemeClr val="accent6"/>
              </a:solidFill>
            </a:rPr>
            <a:t>» </a:t>
          </a:r>
          <a:r>
            <a:rPr lang="en-US" sz="2000" dirty="0" smtClean="0"/>
            <a:t>Possible access to non-reimbursable funds</a:t>
          </a:r>
          <a:endParaRPr lang="en-US" sz="2000" dirty="0"/>
        </a:p>
      </dgm:t>
    </dgm:pt>
    <dgm:pt modelId="{302335B4-5909-457D-87AD-CECC28C89160}" type="parTrans" cxnId="{4536198D-79BE-4278-81A9-BDA185A1ED32}">
      <dgm:prSet/>
      <dgm:spPr/>
      <dgm:t>
        <a:bodyPr/>
        <a:lstStyle/>
        <a:p>
          <a:endParaRPr lang="en-US" sz="2000"/>
        </a:p>
      </dgm:t>
    </dgm:pt>
    <dgm:pt modelId="{19496531-296F-4E32-83B1-0B9FC0B67E8E}" type="sibTrans" cxnId="{4536198D-79BE-4278-81A9-BDA185A1ED32}">
      <dgm:prSet/>
      <dgm:spPr/>
      <dgm:t>
        <a:bodyPr/>
        <a:lstStyle/>
        <a:p>
          <a:endParaRPr lang="en-US" sz="2000"/>
        </a:p>
      </dgm:t>
    </dgm:pt>
    <dgm:pt modelId="{05F71480-2FDC-4C72-8A2A-9DF025893E93}">
      <dgm:prSet phldrT="[Text]" custT="1"/>
      <dgm:spPr/>
      <dgm:t>
        <a:bodyPr/>
        <a:lstStyle/>
        <a:p>
          <a:r>
            <a:rPr lang="en-US" sz="2000" dirty="0" smtClean="0">
              <a:solidFill>
                <a:srgbClr val="92D050"/>
              </a:solidFill>
              <a:latin typeface="Georgia"/>
            </a:rPr>
            <a:t>▪</a:t>
          </a:r>
          <a:r>
            <a:rPr lang="en-US" sz="2000" dirty="0" smtClean="0">
              <a:solidFill>
                <a:schemeClr val="accent2"/>
              </a:solidFill>
              <a:latin typeface="Georgia"/>
            </a:rPr>
            <a:t> </a:t>
          </a:r>
          <a:r>
            <a:rPr lang="en-US" sz="2000" dirty="0" smtClean="0">
              <a:latin typeface="+mn-lt"/>
            </a:rPr>
            <a:t>Average risk</a:t>
          </a:r>
        </a:p>
        <a:p>
          <a:r>
            <a:rPr lang="en-US" sz="2000" dirty="0" smtClean="0">
              <a:solidFill>
                <a:srgbClr val="92D050"/>
              </a:solidFill>
              <a:latin typeface="+mn-lt"/>
            </a:rPr>
            <a:t>▪</a:t>
          </a:r>
          <a:r>
            <a:rPr lang="en-US" sz="2000" dirty="0" smtClean="0">
              <a:solidFill>
                <a:schemeClr val="accent2"/>
              </a:solidFill>
              <a:latin typeface="+mn-lt"/>
            </a:rPr>
            <a:t> </a:t>
          </a:r>
          <a:r>
            <a:rPr lang="en-US" sz="2000" dirty="0" smtClean="0">
              <a:latin typeface="+mn-lt"/>
            </a:rPr>
            <a:t>Increase in exposure, significant investments</a:t>
          </a:r>
        </a:p>
        <a:p>
          <a:r>
            <a:rPr lang="en-US" sz="2000" dirty="0" smtClean="0">
              <a:solidFill>
                <a:srgbClr val="92D050"/>
              </a:solidFill>
              <a:latin typeface="+mn-lt"/>
            </a:rPr>
            <a:t>▪</a:t>
          </a:r>
          <a:r>
            <a:rPr lang="en-US" sz="2000" dirty="0" smtClean="0">
              <a:solidFill>
                <a:schemeClr val="accent2"/>
              </a:solidFill>
              <a:latin typeface="+mn-lt"/>
            </a:rPr>
            <a:t> </a:t>
          </a:r>
          <a:r>
            <a:rPr lang="en-US" sz="2000" dirty="0" smtClean="0">
              <a:latin typeface="+mn-lt"/>
            </a:rPr>
            <a:t>Money blocked</a:t>
          </a:r>
        </a:p>
        <a:p>
          <a:r>
            <a:rPr lang="en-US" sz="2000" dirty="0" smtClean="0">
              <a:solidFill>
                <a:srgbClr val="92D050"/>
              </a:solidFill>
              <a:latin typeface="+mn-lt"/>
            </a:rPr>
            <a:t>▪</a:t>
          </a:r>
          <a:r>
            <a:rPr lang="en-US" sz="2000" dirty="0" smtClean="0">
              <a:solidFill>
                <a:schemeClr val="accent2"/>
              </a:solidFill>
              <a:latin typeface="+mn-lt"/>
            </a:rPr>
            <a:t> </a:t>
          </a:r>
          <a:r>
            <a:rPr lang="en-US" sz="2000" dirty="0" smtClean="0">
              <a:latin typeface="+mn-lt"/>
            </a:rPr>
            <a:t>Risk of extra capacity</a:t>
          </a:r>
        </a:p>
        <a:p>
          <a:r>
            <a:rPr lang="en-US" sz="2000" dirty="0" smtClean="0">
              <a:solidFill>
                <a:srgbClr val="92D050"/>
              </a:solidFill>
              <a:latin typeface="+mn-lt"/>
            </a:rPr>
            <a:t>▪</a:t>
          </a:r>
          <a:r>
            <a:rPr lang="en-US" sz="2000" dirty="0" smtClean="0">
              <a:solidFill>
                <a:schemeClr val="accent2"/>
              </a:solidFill>
              <a:latin typeface="+mn-lt"/>
            </a:rPr>
            <a:t> </a:t>
          </a:r>
          <a:r>
            <a:rPr lang="en-US" sz="2000" dirty="0" smtClean="0">
              <a:solidFill>
                <a:schemeClr val="tx1"/>
              </a:solidFill>
              <a:latin typeface="+mn-lt"/>
            </a:rPr>
            <a:t>The risk of deterioration </a:t>
          </a:r>
          <a:r>
            <a:rPr lang="en-US" sz="2000" dirty="0" smtClean="0">
              <a:latin typeface="+mn-lt"/>
            </a:rPr>
            <a:t>of the production stored is taken over</a:t>
          </a:r>
          <a:endParaRPr lang="en-US" sz="2000" dirty="0">
            <a:latin typeface="+mn-lt"/>
          </a:endParaRPr>
        </a:p>
      </dgm:t>
    </dgm:pt>
    <dgm:pt modelId="{5A4740BB-643C-472E-9C54-0132A34B1EC6}" type="parTrans" cxnId="{BE2A3F2A-8A2A-4867-A212-E6E1CA9FE2B7}">
      <dgm:prSet/>
      <dgm:spPr/>
      <dgm:t>
        <a:bodyPr/>
        <a:lstStyle/>
        <a:p>
          <a:endParaRPr lang="en-US" sz="2000"/>
        </a:p>
      </dgm:t>
    </dgm:pt>
    <dgm:pt modelId="{61FF8CD0-3A46-41F0-8267-E8FC44EEB520}" type="sibTrans" cxnId="{BE2A3F2A-8A2A-4867-A212-E6E1CA9FE2B7}">
      <dgm:prSet/>
      <dgm:spPr/>
      <dgm:t>
        <a:bodyPr/>
        <a:lstStyle/>
        <a:p>
          <a:endParaRPr lang="en-US" sz="2000"/>
        </a:p>
      </dgm:t>
    </dgm:pt>
    <dgm:pt modelId="{9AEFBCB2-1981-466E-974F-F82EA9327AE2}" type="pres">
      <dgm:prSet presAssocID="{9B932E05-3051-4E43-8293-1F81928AAD8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A52C08-E179-4072-9735-AC4759C7F3BE}" type="pres">
      <dgm:prSet presAssocID="{1E503CC2-E744-4047-A3DF-2B4C7D68889E}" presName="upArrow" presStyleLbl="node1" presStyleIdx="0" presStyleCnt="2" custScaleY="65198" custLinFactNeighborY="1335"/>
      <dgm:spPr/>
    </dgm:pt>
    <dgm:pt modelId="{DD8ACF47-2155-45E1-A644-E73FAAF84F21}" type="pres">
      <dgm:prSet presAssocID="{1E503CC2-E744-4047-A3DF-2B4C7D68889E}" presName="upArrowText" presStyleLbl="revTx" presStyleIdx="0" presStyleCnt="2" custLinFactNeighborY="13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CA8EB-94AE-4862-A5A1-4EF8C23A034A}" type="pres">
      <dgm:prSet presAssocID="{05F71480-2FDC-4C72-8A2A-9DF025893E93}" presName="downArrow" presStyleLbl="node1" presStyleIdx="1" presStyleCnt="2" custScaleY="80800" custLinFactNeighborY="1335"/>
      <dgm:spPr/>
    </dgm:pt>
    <dgm:pt modelId="{0118D5D4-FF1A-4303-8355-5B02D4326FF4}" type="pres">
      <dgm:prSet presAssocID="{05F71480-2FDC-4C72-8A2A-9DF025893E93}" presName="downArrowText" presStyleLbl="revTx" presStyleIdx="1" presStyleCnt="2" custLinFactNeighborY="4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0908D4-2FA4-4862-AE8D-626876F479C3}" type="presOf" srcId="{1E503CC2-E744-4047-A3DF-2B4C7D68889E}" destId="{DD8ACF47-2155-45E1-A644-E73FAAF84F21}" srcOrd="0" destOrd="0" presId="urn:microsoft.com/office/officeart/2005/8/layout/arrow4"/>
    <dgm:cxn modelId="{BE2A3F2A-8A2A-4867-A212-E6E1CA9FE2B7}" srcId="{9B932E05-3051-4E43-8293-1F81928AAD80}" destId="{05F71480-2FDC-4C72-8A2A-9DF025893E93}" srcOrd="1" destOrd="0" parTransId="{5A4740BB-643C-472E-9C54-0132A34B1EC6}" sibTransId="{61FF8CD0-3A46-41F0-8267-E8FC44EEB520}"/>
    <dgm:cxn modelId="{624EFCA1-E2A3-4D1B-85C9-14F24D02C325}" type="presOf" srcId="{05F71480-2FDC-4C72-8A2A-9DF025893E93}" destId="{0118D5D4-FF1A-4303-8355-5B02D4326FF4}" srcOrd="0" destOrd="0" presId="urn:microsoft.com/office/officeart/2005/8/layout/arrow4"/>
    <dgm:cxn modelId="{15B883EE-D9A1-451D-9155-B754B530AA2A}" type="presOf" srcId="{9B932E05-3051-4E43-8293-1F81928AAD80}" destId="{9AEFBCB2-1981-466E-974F-F82EA9327AE2}" srcOrd="0" destOrd="0" presId="urn:microsoft.com/office/officeart/2005/8/layout/arrow4"/>
    <dgm:cxn modelId="{4536198D-79BE-4278-81A9-BDA185A1ED32}" srcId="{9B932E05-3051-4E43-8293-1F81928AAD80}" destId="{1E503CC2-E744-4047-A3DF-2B4C7D68889E}" srcOrd="0" destOrd="0" parTransId="{302335B4-5909-457D-87AD-CECC28C89160}" sibTransId="{19496531-296F-4E32-83B1-0B9FC0B67E8E}"/>
    <dgm:cxn modelId="{E790AF62-B791-4D54-B62B-E75DA8A29EEB}" type="presParOf" srcId="{9AEFBCB2-1981-466E-974F-F82EA9327AE2}" destId="{D4A52C08-E179-4072-9735-AC4759C7F3BE}" srcOrd="0" destOrd="0" presId="urn:microsoft.com/office/officeart/2005/8/layout/arrow4"/>
    <dgm:cxn modelId="{C5B26721-089C-4611-ACD4-FC716FD17739}" type="presParOf" srcId="{9AEFBCB2-1981-466E-974F-F82EA9327AE2}" destId="{DD8ACF47-2155-45E1-A644-E73FAAF84F21}" srcOrd="1" destOrd="0" presId="urn:microsoft.com/office/officeart/2005/8/layout/arrow4"/>
    <dgm:cxn modelId="{5EA28A48-8F25-4462-9197-CA921B6628CB}" type="presParOf" srcId="{9AEFBCB2-1981-466E-974F-F82EA9327AE2}" destId="{717CA8EB-94AE-4862-A5A1-4EF8C23A034A}" srcOrd="2" destOrd="0" presId="urn:microsoft.com/office/officeart/2005/8/layout/arrow4"/>
    <dgm:cxn modelId="{32DAF3DE-79CD-43B7-A25B-DC727CDFCF6E}" type="presParOf" srcId="{9AEFBCB2-1981-466E-974F-F82EA9327AE2}" destId="{0118D5D4-FF1A-4303-8355-5B02D4326FF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932E05-3051-4E43-8293-1F81928AAD80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503CC2-E744-4047-A3DF-2B4C7D68889E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sz="2000" dirty="0" smtClean="0">
              <a:solidFill>
                <a:schemeClr val="accent2"/>
              </a:solidFill>
            </a:rPr>
            <a:t>» </a:t>
          </a:r>
          <a:r>
            <a:rPr lang="en-US" sz="2000" dirty="0" smtClean="0"/>
            <a:t>Integrated model</a:t>
          </a:r>
        </a:p>
        <a:p>
          <a:pPr>
            <a:spcAft>
              <a:spcPts val="600"/>
            </a:spcAft>
          </a:pPr>
          <a:r>
            <a:rPr lang="en-US" sz="2000" dirty="0" smtClean="0">
              <a:solidFill>
                <a:schemeClr val="accent2"/>
              </a:solidFill>
            </a:rPr>
            <a:t>» </a:t>
          </a:r>
          <a:r>
            <a:rPr lang="en-US" sz="2000" dirty="0" smtClean="0"/>
            <a:t>Average profitability</a:t>
          </a:r>
        </a:p>
        <a:p>
          <a:pPr>
            <a:spcAft>
              <a:spcPts val="600"/>
            </a:spcAft>
          </a:pPr>
          <a:r>
            <a:rPr lang="en-US" sz="2000" dirty="0" smtClean="0">
              <a:solidFill>
                <a:schemeClr val="accent2"/>
              </a:solidFill>
            </a:rPr>
            <a:t>» </a:t>
          </a:r>
          <a:r>
            <a:rPr lang="en-US" sz="2000" dirty="0" smtClean="0"/>
            <a:t>Legal limitations that are to reduce the access to the market of the small producers, generating growth opportunities</a:t>
          </a:r>
        </a:p>
        <a:p>
          <a:pPr>
            <a:spcAft>
              <a:spcPts val="600"/>
            </a:spcAft>
          </a:pPr>
          <a:r>
            <a:rPr lang="en-US" sz="2000" dirty="0" smtClean="0">
              <a:solidFill>
                <a:schemeClr val="accent2"/>
              </a:solidFill>
            </a:rPr>
            <a:t>» </a:t>
          </a:r>
          <a:r>
            <a:rPr lang="en-US" sz="2000" dirty="0" smtClean="0"/>
            <a:t>A market with an increase potential</a:t>
          </a:r>
        </a:p>
        <a:p>
          <a:pPr>
            <a:spcAft>
              <a:spcPts val="600"/>
            </a:spcAft>
          </a:pPr>
          <a:r>
            <a:rPr lang="en-US" sz="2000" dirty="0" smtClean="0">
              <a:solidFill>
                <a:schemeClr val="accent2"/>
              </a:solidFill>
            </a:rPr>
            <a:t>» </a:t>
          </a:r>
          <a:r>
            <a:rPr lang="en-US" sz="2000" dirty="0" smtClean="0"/>
            <a:t>Possible access to non-reimbursable funds</a:t>
          </a:r>
        </a:p>
        <a:p>
          <a:pPr>
            <a:spcAft>
              <a:spcPts val="600"/>
            </a:spcAft>
          </a:pPr>
          <a:r>
            <a:rPr lang="en-US" sz="2000" dirty="0" smtClean="0">
              <a:solidFill>
                <a:schemeClr val="accent2"/>
              </a:solidFill>
            </a:rPr>
            <a:t>» </a:t>
          </a:r>
          <a:r>
            <a:rPr lang="en-US" sz="2000" dirty="0" smtClean="0">
              <a:solidFill>
                <a:schemeClr val="tx1"/>
              </a:solidFill>
            </a:rPr>
            <a:t>The integration of activities related to large crops increases profitability</a:t>
          </a:r>
          <a:endParaRPr lang="en-US" sz="2000" dirty="0">
            <a:solidFill>
              <a:schemeClr val="tx1"/>
            </a:solidFill>
          </a:endParaRPr>
        </a:p>
      </dgm:t>
    </dgm:pt>
    <dgm:pt modelId="{302335B4-5909-457D-87AD-CECC28C89160}" type="parTrans" cxnId="{4536198D-79BE-4278-81A9-BDA185A1ED32}">
      <dgm:prSet/>
      <dgm:spPr/>
      <dgm:t>
        <a:bodyPr/>
        <a:lstStyle/>
        <a:p>
          <a:endParaRPr lang="en-US" sz="2000"/>
        </a:p>
      </dgm:t>
    </dgm:pt>
    <dgm:pt modelId="{19496531-296F-4E32-83B1-0B9FC0B67E8E}" type="sibTrans" cxnId="{4536198D-79BE-4278-81A9-BDA185A1ED32}">
      <dgm:prSet/>
      <dgm:spPr/>
      <dgm:t>
        <a:bodyPr/>
        <a:lstStyle/>
        <a:p>
          <a:endParaRPr lang="en-US" sz="2000"/>
        </a:p>
      </dgm:t>
    </dgm:pt>
    <dgm:pt modelId="{05F71480-2FDC-4C72-8A2A-9DF025893E9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2"/>
              </a:solidFill>
              <a:latin typeface="Georgia"/>
            </a:rPr>
            <a:t>▪ </a:t>
          </a:r>
          <a:r>
            <a:rPr lang="en-US" sz="2000" dirty="0" smtClean="0"/>
            <a:t>Average risk</a:t>
          </a:r>
        </a:p>
        <a:p>
          <a:r>
            <a:rPr lang="en-US" sz="2000" dirty="0" smtClean="0">
              <a:solidFill>
                <a:schemeClr val="accent2"/>
              </a:solidFill>
              <a:latin typeface="Georgia"/>
            </a:rPr>
            <a:t>▪ </a:t>
          </a:r>
          <a:r>
            <a:rPr lang="en-US" sz="2000" dirty="0" smtClean="0"/>
            <a:t>Expenses on initial investments</a:t>
          </a:r>
        </a:p>
        <a:p>
          <a:r>
            <a:rPr lang="en-US" sz="2000" dirty="0" smtClean="0">
              <a:solidFill>
                <a:schemeClr val="accent2"/>
              </a:solidFill>
              <a:latin typeface="Georgia"/>
            </a:rPr>
            <a:t>▪ </a:t>
          </a:r>
          <a:r>
            <a:rPr lang="en-US" sz="2000" dirty="0" smtClean="0"/>
            <a:t>Liberalization of the milk market in 2015, pressure of imports</a:t>
          </a:r>
          <a:endParaRPr lang="en-US" sz="2000" dirty="0"/>
        </a:p>
      </dgm:t>
    </dgm:pt>
    <dgm:pt modelId="{5A4740BB-643C-472E-9C54-0132A34B1EC6}" type="parTrans" cxnId="{BE2A3F2A-8A2A-4867-A212-E6E1CA9FE2B7}">
      <dgm:prSet/>
      <dgm:spPr/>
      <dgm:t>
        <a:bodyPr/>
        <a:lstStyle/>
        <a:p>
          <a:endParaRPr lang="en-US" sz="2000"/>
        </a:p>
      </dgm:t>
    </dgm:pt>
    <dgm:pt modelId="{61FF8CD0-3A46-41F0-8267-E8FC44EEB520}" type="sibTrans" cxnId="{BE2A3F2A-8A2A-4867-A212-E6E1CA9FE2B7}">
      <dgm:prSet/>
      <dgm:spPr/>
      <dgm:t>
        <a:bodyPr/>
        <a:lstStyle/>
        <a:p>
          <a:endParaRPr lang="en-US" sz="2000"/>
        </a:p>
      </dgm:t>
    </dgm:pt>
    <dgm:pt modelId="{9AEFBCB2-1981-466E-974F-F82EA9327AE2}" type="pres">
      <dgm:prSet presAssocID="{9B932E05-3051-4E43-8293-1F81928AAD8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A52C08-E179-4072-9735-AC4759C7F3BE}" type="pres">
      <dgm:prSet presAssocID="{1E503CC2-E744-4047-A3DF-2B4C7D68889E}" presName="upArrow" presStyleLbl="node1" presStyleIdx="0" presStyleCnt="2" custScaleY="65198" custLinFactNeighborY="2225"/>
      <dgm:spPr/>
    </dgm:pt>
    <dgm:pt modelId="{DD8ACF47-2155-45E1-A644-E73FAAF84F21}" type="pres">
      <dgm:prSet presAssocID="{1E503CC2-E744-4047-A3DF-2B4C7D68889E}" presName="upArrowText" presStyleLbl="revTx" presStyleIdx="0" presStyleCnt="2" custScaleX="120187" custLinFactNeighborX="7683" custLinFactNeighborY="22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CA8EB-94AE-4862-A5A1-4EF8C23A034A}" type="pres">
      <dgm:prSet presAssocID="{05F71480-2FDC-4C72-8A2A-9DF025893E93}" presName="downArrow" presStyleLbl="node1" presStyleIdx="1" presStyleCnt="2" custScaleY="80800" custLinFactNeighborY="2225"/>
      <dgm:spPr/>
    </dgm:pt>
    <dgm:pt modelId="{0118D5D4-FF1A-4303-8355-5B02D4326FF4}" type="pres">
      <dgm:prSet presAssocID="{05F71480-2FDC-4C72-8A2A-9DF025893E93}" presName="downArrowText" presStyleLbl="revTx" presStyleIdx="1" presStyleCnt="2" custLinFactNeighborY="4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2A3F2A-8A2A-4867-A212-E6E1CA9FE2B7}" srcId="{9B932E05-3051-4E43-8293-1F81928AAD80}" destId="{05F71480-2FDC-4C72-8A2A-9DF025893E93}" srcOrd="1" destOrd="0" parTransId="{5A4740BB-643C-472E-9C54-0132A34B1EC6}" sibTransId="{61FF8CD0-3A46-41F0-8267-E8FC44EEB520}"/>
    <dgm:cxn modelId="{F84E3CCD-9BD0-48ED-AB82-9C0DF99D5FE0}" type="presOf" srcId="{1E503CC2-E744-4047-A3DF-2B4C7D68889E}" destId="{DD8ACF47-2155-45E1-A644-E73FAAF84F21}" srcOrd="0" destOrd="0" presId="urn:microsoft.com/office/officeart/2005/8/layout/arrow4"/>
    <dgm:cxn modelId="{9F9D4AC1-DAF6-4A46-9E6E-AD857DD921DA}" type="presOf" srcId="{9B932E05-3051-4E43-8293-1F81928AAD80}" destId="{9AEFBCB2-1981-466E-974F-F82EA9327AE2}" srcOrd="0" destOrd="0" presId="urn:microsoft.com/office/officeart/2005/8/layout/arrow4"/>
    <dgm:cxn modelId="{4536198D-79BE-4278-81A9-BDA185A1ED32}" srcId="{9B932E05-3051-4E43-8293-1F81928AAD80}" destId="{1E503CC2-E744-4047-A3DF-2B4C7D68889E}" srcOrd="0" destOrd="0" parTransId="{302335B4-5909-457D-87AD-CECC28C89160}" sibTransId="{19496531-296F-4E32-83B1-0B9FC0B67E8E}"/>
    <dgm:cxn modelId="{983E6ABB-BF38-4DA1-ADBA-5C6456F7ACE9}" type="presOf" srcId="{05F71480-2FDC-4C72-8A2A-9DF025893E93}" destId="{0118D5D4-FF1A-4303-8355-5B02D4326FF4}" srcOrd="0" destOrd="0" presId="urn:microsoft.com/office/officeart/2005/8/layout/arrow4"/>
    <dgm:cxn modelId="{EA1E1698-5678-47A3-B9CA-3D1152DAEEBB}" type="presParOf" srcId="{9AEFBCB2-1981-466E-974F-F82EA9327AE2}" destId="{D4A52C08-E179-4072-9735-AC4759C7F3BE}" srcOrd="0" destOrd="0" presId="urn:microsoft.com/office/officeart/2005/8/layout/arrow4"/>
    <dgm:cxn modelId="{92CF2C18-0EE7-4A17-8B2B-BACA0682E970}" type="presParOf" srcId="{9AEFBCB2-1981-466E-974F-F82EA9327AE2}" destId="{DD8ACF47-2155-45E1-A644-E73FAAF84F21}" srcOrd="1" destOrd="0" presId="urn:microsoft.com/office/officeart/2005/8/layout/arrow4"/>
    <dgm:cxn modelId="{6ECA3F94-7532-4380-91DA-4414E5DE9015}" type="presParOf" srcId="{9AEFBCB2-1981-466E-974F-F82EA9327AE2}" destId="{717CA8EB-94AE-4862-A5A1-4EF8C23A034A}" srcOrd="2" destOrd="0" presId="urn:microsoft.com/office/officeart/2005/8/layout/arrow4"/>
    <dgm:cxn modelId="{1EC06B3F-945F-43CB-86B1-E8145E96AE9B}" type="presParOf" srcId="{9AEFBCB2-1981-466E-974F-F82EA9327AE2}" destId="{0118D5D4-FF1A-4303-8355-5B02D4326FF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932E05-3051-4E43-8293-1F81928AAD80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503CC2-E744-4047-A3DF-2B4C7D68889E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6"/>
              </a:solidFill>
            </a:rPr>
            <a:t>» </a:t>
          </a:r>
          <a:r>
            <a:rPr lang="en-US" sz="2000" dirty="0" smtClean="0"/>
            <a:t>Integrated model</a:t>
          </a:r>
        </a:p>
        <a:p>
          <a:r>
            <a:rPr lang="en-US" sz="2000" dirty="0" smtClean="0">
              <a:solidFill>
                <a:schemeClr val="accent6"/>
              </a:solidFill>
            </a:rPr>
            <a:t>» </a:t>
          </a:r>
          <a:r>
            <a:rPr lang="en-US" sz="2000" dirty="0" smtClean="0"/>
            <a:t>Low risk</a:t>
          </a:r>
        </a:p>
        <a:p>
          <a:r>
            <a:rPr lang="en-US" sz="2000" dirty="0" smtClean="0">
              <a:solidFill>
                <a:schemeClr val="accent6"/>
              </a:solidFill>
            </a:rPr>
            <a:t>» </a:t>
          </a:r>
          <a:r>
            <a:rPr lang="en-US" sz="2000" dirty="0" smtClean="0"/>
            <a:t>Average profitability</a:t>
          </a:r>
        </a:p>
        <a:p>
          <a:r>
            <a:rPr lang="en-US" sz="2000" dirty="0" smtClean="0">
              <a:solidFill>
                <a:schemeClr val="accent6"/>
              </a:solidFill>
            </a:rPr>
            <a:t>» </a:t>
          </a:r>
          <a:r>
            <a:rPr lang="en-US" sz="2000" dirty="0" smtClean="0"/>
            <a:t>Market with an increase potential</a:t>
          </a:r>
        </a:p>
        <a:p>
          <a:r>
            <a:rPr lang="en-US" sz="2000" dirty="0" smtClean="0">
              <a:solidFill>
                <a:schemeClr val="accent6"/>
              </a:solidFill>
            </a:rPr>
            <a:t>» </a:t>
          </a:r>
          <a:r>
            <a:rPr lang="en-US" sz="2000" dirty="0" smtClean="0"/>
            <a:t>Possible access to non-reimbursable funds</a:t>
          </a:r>
          <a:endParaRPr lang="en-US" sz="2000" dirty="0"/>
        </a:p>
      </dgm:t>
    </dgm:pt>
    <dgm:pt modelId="{302335B4-5909-457D-87AD-CECC28C89160}" type="parTrans" cxnId="{4536198D-79BE-4278-81A9-BDA185A1ED32}">
      <dgm:prSet/>
      <dgm:spPr/>
      <dgm:t>
        <a:bodyPr/>
        <a:lstStyle/>
        <a:p>
          <a:endParaRPr lang="en-US" sz="2000"/>
        </a:p>
      </dgm:t>
    </dgm:pt>
    <dgm:pt modelId="{19496531-296F-4E32-83B1-0B9FC0B67E8E}" type="sibTrans" cxnId="{4536198D-79BE-4278-81A9-BDA185A1ED32}">
      <dgm:prSet/>
      <dgm:spPr/>
      <dgm:t>
        <a:bodyPr/>
        <a:lstStyle/>
        <a:p>
          <a:endParaRPr lang="en-US" sz="2000"/>
        </a:p>
      </dgm:t>
    </dgm:pt>
    <dgm:pt modelId="{05F71480-2FDC-4C72-8A2A-9DF025893E9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2"/>
              </a:solidFill>
              <a:latin typeface="Georgia"/>
            </a:rPr>
            <a:t>▪ </a:t>
          </a:r>
          <a:r>
            <a:rPr lang="en-US" sz="2000" dirty="0" smtClean="0"/>
            <a:t>Expenses on initial investments</a:t>
          </a:r>
        </a:p>
        <a:p>
          <a:r>
            <a:rPr lang="en-US" sz="2000" dirty="0" smtClean="0">
              <a:solidFill>
                <a:schemeClr val="accent2"/>
              </a:solidFill>
              <a:latin typeface="Georgia"/>
            </a:rPr>
            <a:t>▪ </a:t>
          </a:r>
          <a:r>
            <a:rPr lang="en-US" sz="2000" dirty="0" smtClean="0"/>
            <a:t>Pressure on the price by imports</a:t>
          </a:r>
          <a:endParaRPr lang="en-US" sz="2000" dirty="0"/>
        </a:p>
      </dgm:t>
    </dgm:pt>
    <dgm:pt modelId="{5A4740BB-643C-472E-9C54-0132A34B1EC6}" type="parTrans" cxnId="{BE2A3F2A-8A2A-4867-A212-E6E1CA9FE2B7}">
      <dgm:prSet/>
      <dgm:spPr/>
      <dgm:t>
        <a:bodyPr/>
        <a:lstStyle/>
        <a:p>
          <a:endParaRPr lang="en-US" sz="2000"/>
        </a:p>
      </dgm:t>
    </dgm:pt>
    <dgm:pt modelId="{61FF8CD0-3A46-41F0-8267-E8FC44EEB520}" type="sibTrans" cxnId="{BE2A3F2A-8A2A-4867-A212-E6E1CA9FE2B7}">
      <dgm:prSet/>
      <dgm:spPr/>
      <dgm:t>
        <a:bodyPr/>
        <a:lstStyle/>
        <a:p>
          <a:endParaRPr lang="en-US" sz="2000"/>
        </a:p>
      </dgm:t>
    </dgm:pt>
    <dgm:pt modelId="{9AEFBCB2-1981-466E-974F-F82EA9327AE2}" type="pres">
      <dgm:prSet presAssocID="{9B932E05-3051-4E43-8293-1F81928AAD8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A52C08-E179-4072-9735-AC4759C7F3BE}" type="pres">
      <dgm:prSet presAssocID="{1E503CC2-E744-4047-A3DF-2B4C7D68889E}" presName="upArrow" presStyleLbl="node1" presStyleIdx="0" presStyleCnt="2" custScaleY="65198" custLinFactNeighborY="1335"/>
      <dgm:spPr/>
    </dgm:pt>
    <dgm:pt modelId="{DD8ACF47-2155-45E1-A644-E73FAAF84F21}" type="pres">
      <dgm:prSet presAssocID="{1E503CC2-E744-4047-A3DF-2B4C7D68889E}" presName="upArrowText" presStyleLbl="revTx" presStyleIdx="0" presStyleCnt="2" custLinFactNeighborY="13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CA8EB-94AE-4862-A5A1-4EF8C23A034A}" type="pres">
      <dgm:prSet presAssocID="{05F71480-2FDC-4C72-8A2A-9DF025893E93}" presName="downArrow" presStyleLbl="node1" presStyleIdx="1" presStyleCnt="2" custScaleY="80800" custLinFactNeighborY="1335"/>
      <dgm:spPr/>
    </dgm:pt>
    <dgm:pt modelId="{0118D5D4-FF1A-4303-8355-5B02D4326FF4}" type="pres">
      <dgm:prSet presAssocID="{05F71480-2FDC-4C72-8A2A-9DF025893E93}" presName="downArrowText" presStyleLbl="revTx" presStyleIdx="1" presStyleCnt="2" custLinFactNeighborY="4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C7220A-FCD1-4103-8218-E0D2E13E945C}" type="presOf" srcId="{9B932E05-3051-4E43-8293-1F81928AAD80}" destId="{9AEFBCB2-1981-466E-974F-F82EA9327AE2}" srcOrd="0" destOrd="0" presId="urn:microsoft.com/office/officeart/2005/8/layout/arrow4"/>
    <dgm:cxn modelId="{BE2A3F2A-8A2A-4867-A212-E6E1CA9FE2B7}" srcId="{9B932E05-3051-4E43-8293-1F81928AAD80}" destId="{05F71480-2FDC-4C72-8A2A-9DF025893E93}" srcOrd="1" destOrd="0" parTransId="{5A4740BB-643C-472E-9C54-0132A34B1EC6}" sibTransId="{61FF8CD0-3A46-41F0-8267-E8FC44EEB520}"/>
    <dgm:cxn modelId="{49655224-5B53-4E46-9B28-6100515C5E73}" type="presOf" srcId="{1E503CC2-E744-4047-A3DF-2B4C7D68889E}" destId="{DD8ACF47-2155-45E1-A644-E73FAAF84F21}" srcOrd="0" destOrd="0" presId="urn:microsoft.com/office/officeart/2005/8/layout/arrow4"/>
    <dgm:cxn modelId="{47DEDF64-CD3B-49A1-BD2A-C9C46A0C6801}" type="presOf" srcId="{05F71480-2FDC-4C72-8A2A-9DF025893E93}" destId="{0118D5D4-FF1A-4303-8355-5B02D4326FF4}" srcOrd="0" destOrd="0" presId="urn:microsoft.com/office/officeart/2005/8/layout/arrow4"/>
    <dgm:cxn modelId="{4536198D-79BE-4278-81A9-BDA185A1ED32}" srcId="{9B932E05-3051-4E43-8293-1F81928AAD80}" destId="{1E503CC2-E744-4047-A3DF-2B4C7D68889E}" srcOrd="0" destOrd="0" parTransId="{302335B4-5909-457D-87AD-CECC28C89160}" sibTransId="{19496531-296F-4E32-83B1-0B9FC0B67E8E}"/>
    <dgm:cxn modelId="{1065EF98-99C3-4AE9-A3E6-E898FC8221F5}" type="presParOf" srcId="{9AEFBCB2-1981-466E-974F-F82EA9327AE2}" destId="{D4A52C08-E179-4072-9735-AC4759C7F3BE}" srcOrd="0" destOrd="0" presId="urn:microsoft.com/office/officeart/2005/8/layout/arrow4"/>
    <dgm:cxn modelId="{3B23BA87-3A4B-481E-966E-52DC595D7747}" type="presParOf" srcId="{9AEFBCB2-1981-466E-974F-F82EA9327AE2}" destId="{DD8ACF47-2155-45E1-A644-E73FAAF84F21}" srcOrd="1" destOrd="0" presId="urn:microsoft.com/office/officeart/2005/8/layout/arrow4"/>
    <dgm:cxn modelId="{3988EB0E-86AE-4B51-8CE7-EC37F5473F33}" type="presParOf" srcId="{9AEFBCB2-1981-466E-974F-F82EA9327AE2}" destId="{717CA8EB-94AE-4862-A5A1-4EF8C23A034A}" srcOrd="2" destOrd="0" presId="urn:microsoft.com/office/officeart/2005/8/layout/arrow4"/>
    <dgm:cxn modelId="{42E45717-5C48-45B8-A679-C05B1F35007C}" type="presParOf" srcId="{9AEFBCB2-1981-466E-974F-F82EA9327AE2}" destId="{0118D5D4-FF1A-4303-8355-5B02D4326FF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0A4B23-30B8-4C08-8F5E-CAD2BA9BC7BE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26AE8F-ACC3-4198-A5C8-51FF132D849B}" type="pres">
      <dgm:prSet presAssocID="{D90A4B23-30B8-4C08-8F5E-CAD2BA9BC7B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50C19A9-9C4E-4EEA-A315-EA5DCB8951CA}" type="presOf" srcId="{D90A4B23-30B8-4C08-8F5E-CAD2BA9BC7BE}" destId="{C326AE8F-ACC3-4198-A5C8-51FF132D849B}" srcOrd="0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8DCE6-D4C5-4DB2-8B14-BF3F567B06F0}">
      <dsp:nvSpPr>
        <dsp:cNvPr id="0" name=""/>
        <dsp:cNvSpPr/>
      </dsp:nvSpPr>
      <dsp:spPr>
        <a:xfrm>
          <a:off x="0" y="0"/>
          <a:ext cx="926630" cy="646519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Extension of the agricultural area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0" y="2586077"/>
        <a:ext cx="926630" cy="2586077"/>
      </dsp:txXfrm>
    </dsp:sp>
    <dsp:sp modelId="{683721FE-A9A1-4DF3-B560-FADD81A98C45}">
      <dsp:nvSpPr>
        <dsp:cNvPr id="0" name=""/>
        <dsp:cNvSpPr/>
      </dsp:nvSpPr>
      <dsp:spPr>
        <a:xfrm>
          <a:off x="30601" y="387911"/>
          <a:ext cx="871032" cy="215290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D0E6B-F9CD-4B9C-8225-0D0751967098}">
      <dsp:nvSpPr>
        <dsp:cNvPr id="0" name=""/>
        <dsp:cNvSpPr/>
      </dsp:nvSpPr>
      <dsp:spPr>
        <a:xfrm>
          <a:off x="957232" y="0"/>
          <a:ext cx="926630" cy="646519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Milling bakery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957232" y="2586077"/>
        <a:ext cx="926630" cy="2586077"/>
      </dsp:txXfrm>
    </dsp:sp>
    <dsp:sp modelId="{35FACA3E-2212-4C9A-B522-AA29E2E44594}">
      <dsp:nvSpPr>
        <dsp:cNvPr id="0" name=""/>
        <dsp:cNvSpPr/>
      </dsp:nvSpPr>
      <dsp:spPr>
        <a:xfrm>
          <a:off x="985031" y="387911"/>
          <a:ext cx="871032" cy="215290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9000" r="-7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32AE9-3E8A-499C-9E03-808E38D2FA19}">
      <dsp:nvSpPr>
        <dsp:cNvPr id="0" name=""/>
        <dsp:cNvSpPr/>
      </dsp:nvSpPr>
      <dsp:spPr>
        <a:xfrm>
          <a:off x="1911661" y="0"/>
          <a:ext cx="926630" cy="646519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Energy </a:t>
          </a:r>
          <a:r>
            <a:rPr lang="en-US" sz="1400" b="1" kern="1200" dirty="0">
              <a:solidFill>
                <a:schemeClr val="tx1"/>
              </a:solidFill>
            </a:rPr>
            <a:t>(</a:t>
          </a:r>
          <a:r>
            <a:rPr lang="en-US" sz="1400" b="1" kern="1200" dirty="0" smtClean="0">
              <a:solidFill>
                <a:schemeClr val="tx1"/>
              </a:solidFill>
            </a:rPr>
            <a:t>biogas wind)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911661" y="2586077"/>
        <a:ext cx="926630" cy="2586077"/>
      </dsp:txXfrm>
    </dsp:sp>
    <dsp:sp modelId="{223E9B46-4DA0-406B-884B-A569E6BBB188}">
      <dsp:nvSpPr>
        <dsp:cNvPr id="0" name=""/>
        <dsp:cNvSpPr/>
      </dsp:nvSpPr>
      <dsp:spPr>
        <a:xfrm>
          <a:off x="1939460" y="387911"/>
          <a:ext cx="871032" cy="215290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D96DC-7669-4F59-B63E-19E74929FAD9}">
      <dsp:nvSpPr>
        <dsp:cNvPr id="0" name=""/>
        <dsp:cNvSpPr/>
      </dsp:nvSpPr>
      <dsp:spPr>
        <a:xfrm>
          <a:off x="2866090" y="0"/>
          <a:ext cx="926630" cy="646519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Silos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866090" y="2586077"/>
        <a:ext cx="926630" cy="2586077"/>
      </dsp:txXfrm>
    </dsp:sp>
    <dsp:sp modelId="{2AFBD43C-3427-4DA9-99E8-23625F030484}">
      <dsp:nvSpPr>
        <dsp:cNvPr id="0" name=""/>
        <dsp:cNvSpPr/>
      </dsp:nvSpPr>
      <dsp:spPr>
        <a:xfrm>
          <a:off x="2893889" y="387911"/>
          <a:ext cx="871032" cy="215290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5236D-8821-47C2-A988-31D376B61E11}">
      <dsp:nvSpPr>
        <dsp:cNvPr id="0" name=""/>
        <dsp:cNvSpPr/>
      </dsp:nvSpPr>
      <dsp:spPr>
        <a:xfrm>
          <a:off x="3820520" y="0"/>
          <a:ext cx="926630" cy="646519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Trade in cereals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820520" y="2586077"/>
        <a:ext cx="926630" cy="2586077"/>
      </dsp:txXfrm>
    </dsp:sp>
    <dsp:sp modelId="{073A5786-3F1F-43C4-AD80-D5D86BAFC11E}">
      <dsp:nvSpPr>
        <dsp:cNvPr id="0" name=""/>
        <dsp:cNvSpPr/>
      </dsp:nvSpPr>
      <dsp:spPr>
        <a:xfrm>
          <a:off x="3848319" y="387911"/>
          <a:ext cx="871032" cy="215290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4000" r="-7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C744A-B3A2-49B4-868A-BF4CBBDE4B77}">
      <dsp:nvSpPr>
        <dsp:cNvPr id="0" name=""/>
        <dsp:cNvSpPr/>
      </dsp:nvSpPr>
      <dsp:spPr>
        <a:xfrm>
          <a:off x="4774949" y="0"/>
          <a:ext cx="926630" cy="646519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FNC</a:t>
          </a:r>
        </a:p>
      </dsp:txBody>
      <dsp:txXfrm>
        <a:off x="4774949" y="2586077"/>
        <a:ext cx="926630" cy="2586077"/>
      </dsp:txXfrm>
    </dsp:sp>
    <dsp:sp modelId="{8D3AEF06-ACD3-4E40-AB8A-E0C17DC253A4}">
      <dsp:nvSpPr>
        <dsp:cNvPr id="0" name=""/>
        <dsp:cNvSpPr/>
      </dsp:nvSpPr>
      <dsp:spPr>
        <a:xfrm>
          <a:off x="4802748" y="387911"/>
          <a:ext cx="871032" cy="215290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FB8A3-5A3C-45A9-8714-84F35DF76594}">
      <dsp:nvSpPr>
        <dsp:cNvPr id="0" name=""/>
        <dsp:cNvSpPr/>
      </dsp:nvSpPr>
      <dsp:spPr>
        <a:xfrm>
          <a:off x="5729378" y="0"/>
          <a:ext cx="926630" cy="646519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Agricultural service delivery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5729378" y="2586077"/>
        <a:ext cx="926630" cy="2586077"/>
      </dsp:txXfrm>
    </dsp:sp>
    <dsp:sp modelId="{FA33E8E4-4157-4F0E-A8B8-972DB42ED6B5}">
      <dsp:nvSpPr>
        <dsp:cNvPr id="0" name=""/>
        <dsp:cNvSpPr/>
      </dsp:nvSpPr>
      <dsp:spPr>
        <a:xfrm>
          <a:off x="5757177" y="387911"/>
          <a:ext cx="871032" cy="215290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94D71-533A-4B7E-9C38-92E938E67F56}">
      <dsp:nvSpPr>
        <dsp:cNvPr id="0" name=""/>
        <dsp:cNvSpPr/>
      </dsp:nvSpPr>
      <dsp:spPr>
        <a:xfrm>
          <a:off x="6683808" y="0"/>
          <a:ext cx="926630" cy="646519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Livestock breeding </a:t>
          </a:r>
          <a:r>
            <a:rPr lang="en-US" sz="1400" b="1" kern="1200" dirty="0">
              <a:solidFill>
                <a:schemeClr val="tx1"/>
              </a:solidFill>
            </a:rPr>
            <a:t>(</a:t>
          </a:r>
          <a:r>
            <a:rPr lang="en-US" sz="1400" b="1" kern="1200" dirty="0" smtClean="0">
              <a:solidFill>
                <a:schemeClr val="tx1"/>
              </a:solidFill>
            </a:rPr>
            <a:t>pigs, cows)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683808" y="2586077"/>
        <a:ext cx="926630" cy="2586077"/>
      </dsp:txXfrm>
    </dsp:sp>
    <dsp:sp modelId="{8969B902-C3F1-484D-8F29-BF76AC60CF1F}">
      <dsp:nvSpPr>
        <dsp:cNvPr id="0" name=""/>
        <dsp:cNvSpPr/>
      </dsp:nvSpPr>
      <dsp:spPr>
        <a:xfrm>
          <a:off x="6711607" y="387911"/>
          <a:ext cx="871032" cy="2152909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D2E38-F06B-4D93-B33C-FB1702093A44}">
      <dsp:nvSpPr>
        <dsp:cNvPr id="0" name=""/>
        <dsp:cNvSpPr/>
      </dsp:nvSpPr>
      <dsp:spPr>
        <a:xfrm>
          <a:off x="7638237" y="0"/>
          <a:ext cx="926630" cy="646519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Vegetable </a:t>
          </a:r>
          <a:r>
            <a:rPr lang="en-US" sz="1400" b="1" kern="1200" dirty="0" smtClean="0">
              <a:solidFill>
                <a:schemeClr val="tx1"/>
              </a:solidFill>
            </a:rPr>
            <a:t>and fruit </a:t>
          </a:r>
          <a:r>
            <a:rPr lang="en-US" sz="1400" b="1" kern="1200" dirty="0" smtClean="0">
              <a:solidFill>
                <a:schemeClr val="tx1"/>
              </a:solidFill>
            </a:rPr>
            <a:t>growing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7638237" y="2586077"/>
        <a:ext cx="926630" cy="2586077"/>
      </dsp:txXfrm>
    </dsp:sp>
    <dsp:sp modelId="{76141041-6C33-41A4-8D4E-BDA2CCAAD876}">
      <dsp:nvSpPr>
        <dsp:cNvPr id="0" name=""/>
        <dsp:cNvSpPr/>
      </dsp:nvSpPr>
      <dsp:spPr>
        <a:xfrm>
          <a:off x="7666036" y="387911"/>
          <a:ext cx="871032" cy="2152909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CCA7E-39EB-4722-8731-992295A2F9B1}">
      <dsp:nvSpPr>
        <dsp:cNvPr id="0" name=""/>
        <dsp:cNvSpPr/>
      </dsp:nvSpPr>
      <dsp:spPr>
        <a:xfrm>
          <a:off x="342706" y="5172155"/>
          <a:ext cx="7882257" cy="9697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52C08-E179-4072-9735-AC4759C7F3BE}">
      <dsp:nvSpPr>
        <dsp:cNvPr id="0" name=""/>
        <dsp:cNvSpPr/>
      </dsp:nvSpPr>
      <dsp:spPr>
        <a:xfrm>
          <a:off x="4822" y="533450"/>
          <a:ext cx="2893337" cy="199873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ACF47-2155-45E1-A644-E73FAAF84F21}">
      <dsp:nvSpPr>
        <dsp:cNvPr id="0" name=""/>
        <dsp:cNvSpPr/>
      </dsp:nvSpPr>
      <dsp:spPr>
        <a:xfrm>
          <a:off x="2984959" y="0"/>
          <a:ext cx="4909905" cy="306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6"/>
              </a:solidFill>
            </a:rPr>
            <a:t>» </a:t>
          </a:r>
          <a:r>
            <a:rPr lang="en-US" sz="2000" kern="1200" dirty="0" smtClean="0"/>
            <a:t>Defensive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6"/>
              </a:solidFill>
            </a:rPr>
            <a:t>» </a:t>
          </a:r>
          <a:r>
            <a:rPr lang="en-US" sz="2000" kern="1200" dirty="0" smtClean="0">
              <a:solidFill>
                <a:schemeClr val="tx1"/>
              </a:solidFill>
            </a:rPr>
            <a:t>Low risk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6"/>
              </a:solidFill>
            </a:rPr>
            <a:t>» </a:t>
          </a:r>
          <a:r>
            <a:rPr lang="en-US" sz="2000" kern="1200" dirty="0" smtClean="0"/>
            <a:t>Moderate increase in cost efficiency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accent6"/>
              </a:solidFill>
            </a:rPr>
            <a:t>» </a:t>
          </a:r>
          <a:r>
            <a:rPr lang="en-US" sz="2000" kern="1200" smtClean="0"/>
            <a:t>Liqu</a:t>
          </a:r>
          <a:r>
            <a:rPr lang="en-US" sz="2000" kern="1200" smtClean="0">
              <a:solidFill>
                <a:schemeClr val="tx1"/>
              </a:solidFill>
            </a:rPr>
            <a:t>id </a:t>
          </a:r>
          <a:r>
            <a:rPr lang="en-US" sz="2000" kern="1200" dirty="0" smtClean="0">
              <a:solidFill>
                <a:schemeClr val="tx1"/>
              </a:solidFill>
            </a:rPr>
            <a:t>fixed assets and an increasing trend in the market value during the next period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6"/>
              </a:solidFill>
            </a:rPr>
            <a:t>» </a:t>
          </a:r>
          <a:r>
            <a:rPr lang="en-US" sz="2000" kern="1200" dirty="0" smtClean="0"/>
            <a:t>Facilitates </a:t>
          </a:r>
          <a:r>
            <a:rPr lang="en-US" sz="2000" kern="1200" smtClean="0"/>
            <a:t>the densification </a:t>
          </a:r>
          <a:r>
            <a:rPr lang="en-US" sz="2000" kern="1200" dirty="0" smtClean="0"/>
            <a:t>of land</a:t>
          </a:r>
          <a:endParaRPr lang="en-US" sz="2000" kern="1200" dirty="0"/>
        </a:p>
      </dsp:txBody>
      <dsp:txXfrm>
        <a:off x="2984959" y="0"/>
        <a:ext cx="4909905" cy="3065631"/>
      </dsp:txXfrm>
    </dsp:sp>
    <dsp:sp modelId="{717CA8EB-94AE-4862-A5A1-4EF8C23A034A}">
      <dsp:nvSpPr>
        <dsp:cNvPr id="0" name=""/>
        <dsp:cNvSpPr/>
      </dsp:nvSpPr>
      <dsp:spPr>
        <a:xfrm>
          <a:off x="872823" y="3615401"/>
          <a:ext cx="2893337" cy="247703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8D5D4-FF1A-4303-8355-5B02D4326FF4}">
      <dsp:nvSpPr>
        <dsp:cNvPr id="0" name=""/>
        <dsp:cNvSpPr/>
      </dsp:nvSpPr>
      <dsp:spPr>
        <a:xfrm>
          <a:off x="3852960" y="3321100"/>
          <a:ext cx="4909905" cy="306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2"/>
              </a:solidFill>
              <a:latin typeface="Georgia"/>
            </a:rPr>
            <a:t>▪ </a:t>
          </a:r>
          <a:r>
            <a:rPr lang="en-US" sz="2000" kern="1200" dirty="0" smtClean="0">
              <a:solidFill>
                <a:schemeClr val="tx1"/>
              </a:solidFill>
              <a:latin typeface="+mn-lt"/>
            </a:rPr>
            <a:t>Increases the indebtedness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2"/>
              </a:solidFill>
              <a:latin typeface="+mn-lt"/>
            </a:rPr>
            <a:t>▪ </a:t>
          </a:r>
          <a:r>
            <a:rPr lang="en-US" sz="2000" kern="1200" dirty="0" smtClean="0">
              <a:solidFill>
                <a:schemeClr val="tx1"/>
              </a:solidFill>
              <a:latin typeface="+mn-lt"/>
            </a:rPr>
            <a:t>Investment paid off in the long term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2"/>
              </a:solidFill>
              <a:latin typeface="+mn-lt"/>
            </a:rPr>
            <a:t>▪ </a:t>
          </a:r>
          <a:r>
            <a:rPr lang="en-US" sz="2000" kern="1200" dirty="0" smtClean="0">
              <a:solidFill>
                <a:schemeClr val="tx1"/>
              </a:solidFill>
              <a:latin typeface="+mn-lt"/>
            </a:rPr>
            <a:t>The market becomes extremely competitive, decreasing negotiation power</a:t>
          </a:r>
          <a:endParaRPr lang="en-US" sz="2000" kern="1200" dirty="0">
            <a:solidFill>
              <a:schemeClr val="tx1"/>
            </a:solidFill>
            <a:latin typeface="+mn-lt"/>
          </a:endParaRPr>
        </a:p>
      </dsp:txBody>
      <dsp:txXfrm>
        <a:off x="3852960" y="3321100"/>
        <a:ext cx="4909905" cy="30656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52C08-E179-4072-9735-AC4759C7F3BE}">
      <dsp:nvSpPr>
        <dsp:cNvPr id="0" name=""/>
        <dsp:cNvSpPr/>
      </dsp:nvSpPr>
      <dsp:spPr>
        <a:xfrm>
          <a:off x="4822" y="95593"/>
          <a:ext cx="2893337" cy="1927189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ACF47-2155-45E1-A644-E73FAAF84F21}">
      <dsp:nvSpPr>
        <dsp:cNvPr id="0" name=""/>
        <dsp:cNvSpPr/>
      </dsp:nvSpPr>
      <dsp:spPr>
        <a:xfrm>
          <a:off x="2932841" y="27312"/>
          <a:ext cx="5587423" cy="2955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solidFill>
                <a:schemeClr val="accent2"/>
              </a:solidFill>
            </a:rPr>
            <a:t>»</a:t>
          </a:r>
          <a:r>
            <a:rPr lang="en-US" sz="2000" kern="1200" dirty="0" smtClean="0">
              <a:solidFill>
                <a:schemeClr val="accent6"/>
              </a:solidFill>
            </a:rPr>
            <a:t> </a:t>
          </a:r>
          <a:r>
            <a:rPr lang="en-US" sz="2000" kern="1200" dirty="0" smtClean="0">
              <a:solidFill>
                <a:schemeClr val="tx1"/>
              </a:solidFill>
            </a:rPr>
            <a:t>It may generate a significant profitability in the future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solidFill>
                <a:schemeClr val="accent2"/>
              </a:solidFill>
            </a:rPr>
            <a:t>»</a:t>
          </a:r>
          <a:r>
            <a:rPr lang="en-US" sz="2000" kern="1200" dirty="0" smtClean="0">
              <a:solidFill>
                <a:schemeClr val="tx1"/>
              </a:solidFill>
            </a:rPr>
            <a:t> Multiplies the profit centers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solidFill>
                <a:schemeClr val="accent2"/>
              </a:solidFill>
            </a:rPr>
            <a:t>»</a:t>
          </a:r>
          <a:r>
            <a:rPr lang="en-US" sz="2000" kern="1200" dirty="0" smtClean="0">
              <a:solidFill>
                <a:schemeClr val="tx1"/>
              </a:solidFill>
            </a:rPr>
            <a:t> Limitation of the specific seasonal character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solidFill>
                <a:schemeClr val="accent2"/>
              </a:solidFill>
            </a:rPr>
            <a:t>»</a:t>
          </a:r>
          <a:r>
            <a:rPr lang="en-US" sz="2000" kern="1200" dirty="0" smtClean="0">
              <a:solidFill>
                <a:schemeClr val="tx1"/>
              </a:solidFill>
            </a:rPr>
            <a:t> Using renewable resources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solidFill>
                <a:schemeClr val="accent2"/>
              </a:solidFill>
            </a:rPr>
            <a:t>»</a:t>
          </a:r>
          <a:r>
            <a:rPr lang="en-US" sz="2000" kern="1200" dirty="0" smtClean="0">
              <a:solidFill>
                <a:schemeClr val="tx1"/>
              </a:solidFill>
            </a:rPr>
            <a:t> A market with a growth potential in the future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solidFill>
                <a:schemeClr val="accent2"/>
              </a:solidFill>
            </a:rPr>
            <a:t>»</a:t>
          </a:r>
          <a:r>
            <a:rPr lang="en-US" sz="2000" kern="1200" dirty="0" smtClean="0">
              <a:solidFill>
                <a:schemeClr val="accent6"/>
              </a:solidFill>
            </a:rPr>
            <a:t> </a:t>
          </a:r>
          <a:r>
            <a:rPr lang="en-US" sz="2000" kern="1200" dirty="0" smtClean="0"/>
            <a:t>Possible access to non-reimbursable funds</a:t>
          </a:r>
          <a:endParaRPr lang="en-US" sz="2000" kern="1200" dirty="0"/>
        </a:p>
      </dsp:txBody>
      <dsp:txXfrm>
        <a:off x="2932841" y="27312"/>
        <a:ext cx="5587423" cy="2955903"/>
      </dsp:txXfrm>
    </dsp:sp>
    <dsp:sp modelId="{717CA8EB-94AE-4862-A5A1-4EF8C23A034A}">
      <dsp:nvSpPr>
        <dsp:cNvPr id="0" name=""/>
        <dsp:cNvSpPr/>
      </dsp:nvSpPr>
      <dsp:spPr>
        <a:xfrm>
          <a:off x="872823" y="3581589"/>
          <a:ext cx="2893337" cy="2388369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8D5D4-FF1A-4303-8355-5B02D4326FF4}">
      <dsp:nvSpPr>
        <dsp:cNvPr id="0" name=""/>
        <dsp:cNvSpPr/>
      </dsp:nvSpPr>
      <dsp:spPr>
        <a:xfrm>
          <a:off x="3852960" y="3202228"/>
          <a:ext cx="4909905" cy="2955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solidFill>
                <a:schemeClr val="accent2"/>
              </a:solidFill>
              <a:latin typeface="Georgia"/>
            </a:rPr>
            <a:t>▪ </a:t>
          </a:r>
          <a:r>
            <a:rPr lang="en-US" sz="2000" kern="1200" dirty="0" smtClean="0">
              <a:solidFill>
                <a:schemeClr val="tx1"/>
              </a:solidFill>
              <a:latin typeface="+mn-lt"/>
            </a:rPr>
            <a:t>High risk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solidFill>
                <a:schemeClr val="accent2"/>
              </a:solidFill>
              <a:latin typeface="Georgia"/>
            </a:rPr>
            <a:t>▪</a:t>
          </a:r>
          <a:r>
            <a:rPr lang="en-US" sz="2000" kern="1200" dirty="0" smtClean="0">
              <a:solidFill>
                <a:schemeClr val="tx1"/>
              </a:solidFill>
              <a:latin typeface="+mn-lt"/>
            </a:rPr>
            <a:t> Increase in exposure, significant investments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solidFill>
                <a:schemeClr val="accent2"/>
              </a:solidFill>
              <a:latin typeface="Georgia"/>
            </a:rPr>
            <a:t>▪</a:t>
          </a:r>
          <a:r>
            <a:rPr lang="en-US" sz="2000" kern="1200" dirty="0" smtClean="0">
              <a:solidFill>
                <a:schemeClr val="tx1"/>
              </a:solidFill>
              <a:latin typeface="+mn-lt"/>
            </a:rPr>
            <a:t> Low expertise level, it does not depend on the underlying activity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solidFill>
                <a:schemeClr val="accent2"/>
              </a:solidFill>
              <a:latin typeface="Georgia"/>
            </a:rPr>
            <a:t>▪ </a:t>
          </a:r>
          <a:r>
            <a:rPr lang="en-US" sz="2000" kern="1200" dirty="0" smtClean="0">
              <a:solidFill>
                <a:schemeClr val="tx1"/>
              </a:solidFill>
              <a:latin typeface="+mn-lt"/>
            </a:rPr>
            <a:t>Dependent </a:t>
          </a:r>
          <a:r>
            <a:rPr lang="en-US" sz="2000" kern="1200" smtClean="0">
              <a:solidFill>
                <a:schemeClr val="tx1"/>
              </a:solidFill>
              <a:latin typeface="+mn-lt"/>
            </a:rPr>
            <a:t>on tax </a:t>
          </a:r>
          <a:r>
            <a:rPr lang="en-US" sz="2000" kern="1200" dirty="0" smtClean="0">
              <a:solidFill>
                <a:schemeClr val="tx1"/>
              </a:solidFill>
              <a:latin typeface="+mn-lt"/>
            </a:rPr>
            <a:t>incentives that are highly uncertain </a:t>
          </a:r>
          <a:endParaRPr lang="en-US" sz="2000" kern="1200" dirty="0">
            <a:solidFill>
              <a:schemeClr val="tx1"/>
            </a:solidFill>
            <a:latin typeface="+mn-lt"/>
          </a:endParaRPr>
        </a:p>
      </dsp:txBody>
      <dsp:txXfrm>
        <a:off x="3852960" y="3202228"/>
        <a:ext cx="4909905" cy="29559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52C08-E179-4072-9735-AC4759C7F3BE}">
      <dsp:nvSpPr>
        <dsp:cNvPr id="0" name=""/>
        <dsp:cNvSpPr/>
      </dsp:nvSpPr>
      <dsp:spPr>
        <a:xfrm>
          <a:off x="4822" y="574376"/>
          <a:ext cx="2893337" cy="199873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ACF47-2155-45E1-A644-E73FAAF84F21}">
      <dsp:nvSpPr>
        <dsp:cNvPr id="0" name=""/>
        <dsp:cNvSpPr/>
      </dsp:nvSpPr>
      <dsp:spPr>
        <a:xfrm>
          <a:off x="2984959" y="40926"/>
          <a:ext cx="4909905" cy="306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6"/>
              </a:solidFill>
            </a:rPr>
            <a:t>» </a:t>
          </a:r>
          <a:r>
            <a:rPr lang="en-US" sz="2000" kern="1200" dirty="0" smtClean="0"/>
            <a:t>Defensive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6"/>
              </a:solidFill>
            </a:rPr>
            <a:t>» </a:t>
          </a:r>
          <a:r>
            <a:rPr lang="en-US" sz="2000" kern="1200" dirty="0" smtClean="0"/>
            <a:t>Storage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6"/>
              </a:solidFill>
            </a:rPr>
            <a:t>» </a:t>
          </a:r>
          <a:r>
            <a:rPr lang="en-US" sz="2000" kern="1200" dirty="0" smtClean="0"/>
            <a:t>Immunity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6"/>
              </a:solidFill>
            </a:rPr>
            <a:t>» </a:t>
          </a:r>
          <a:r>
            <a:rPr lang="en-US" sz="2000" kern="1200" dirty="0" smtClean="0">
              <a:solidFill>
                <a:schemeClr val="tx1"/>
              </a:solidFill>
            </a:rPr>
            <a:t>Allows a better capitalization on one’s own production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6"/>
              </a:solidFill>
            </a:rPr>
            <a:t>» </a:t>
          </a:r>
          <a:r>
            <a:rPr lang="en-US" sz="2000" kern="1200" dirty="0" smtClean="0"/>
            <a:t>Possible access to non-reimbursable funds</a:t>
          </a:r>
          <a:endParaRPr lang="en-US" sz="2000" kern="1200" dirty="0"/>
        </a:p>
      </dsp:txBody>
      <dsp:txXfrm>
        <a:off x="2984959" y="40926"/>
        <a:ext cx="4909905" cy="3065631"/>
      </dsp:txXfrm>
    </dsp:sp>
    <dsp:sp modelId="{717CA8EB-94AE-4862-A5A1-4EF8C23A034A}">
      <dsp:nvSpPr>
        <dsp:cNvPr id="0" name=""/>
        <dsp:cNvSpPr/>
      </dsp:nvSpPr>
      <dsp:spPr>
        <a:xfrm>
          <a:off x="872823" y="3656327"/>
          <a:ext cx="2893337" cy="247703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8D5D4-FF1A-4303-8355-5B02D4326FF4}">
      <dsp:nvSpPr>
        <dsp:cNvPr id="0" name=""/>
        <dsp:cNvSpPr/>
      </dsp:nvSpPr>
      <dsp:spPr>
        <a:xfrm>
          <a:off x="3852960" y="3321100"/>
          <a:ext cx="4909905" cy="306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92D050"/>
              </a:solidFill>
              <a:latin typeface="Georgia"/>
            </a:rPr>
            <a:t>▪</a:t>
          </a:r>
          <a:r>
            <a:rPr lang="en-US" sz="2000" kern="1200" dirty="0" smtClean="0">
              <a:solidFill>
                <a:schemeClr val="accent2"/>
              </a:solidFill>
              <a:latin typeface="Georgia"/>
            </a:rPr>
            <a:t> </a:t>
          </a:r>
          <a:r>
            <a:rPr lang="en-US" sz="2000" kern="1200" dirty="0" smtClean="0">
              <a:latin typeface="+mn-lt"/>
            </a:rPr>
            <a:t>Average risk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92D050"/>
              </a:solidFill>
              <a:latin typeface="+mn-lt"/>
            </a:rPr>
            <a:t>▪</a:t>
          </a:r>
          <a:r>
            <a:rPr lang="en-US" sz="2000" kern="1200" dirty="0" smtClean="0">
              <a:solidFill>
                <a:schemeClr val="accent2"/>
              </a:solidFill>
              <a:latin typeface="+mn-lt"/>
            </a:rPr>
            <a:t> </a:t>
          </a:r>
          <a:r>
            <a:rPr lang="en-US" sz="2000" kern="1200" dirty="0" smtClean="0">
              <a:latin typeface="+mn-lt"/>
            </a:rPr>
            <a:t>Increase in exposure, significant investments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92D050"/>
              </a:solidFill>
              <a:latin typeface="+mn-lt"/>
            </a:rPr>
            <a:t>▪</a:t>
          </a:r>
          <a:r>
            <a:rPr lang="en-US" sz="2000" kern="1200" dirty="0" smtClean="0">
              <a:solidFill>
                <a:schemeClr val="accent2"/>
              </a:solidFill>
              <a:latin typeface="+mn-lt"/>
            </a:rPr>
            <a:t> </a:t>
          </a:r>
          <a:r>
            <a:rPr lang="en-US" sz="2000" kern="1200" dirty="0" smtClean="0">
              <a:latin typeface="+mn-lt"/>
            </a:rPr>
            <a:t>Money blocked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92D050"/>
              </a:solidFill>
              <a:latin typeface="+mn-lt"/>
            </a:rPr>
            <a:t>▪</a:t>
          </a:r>
          <a:r>
            <a:rPr lang="en-US" sz="2000" kern="1200" dirty="0" smtClean="0">
              <a:solidFill>
                <a:schemeClr val="accent2"/>
              </a:solidFill>
              <a:latin typeface="+mn-lt"/>
            </a:rPr>
            <a:t> </a:t>
          </a:r>
          <a:r>
            <a:rPr lang="en-US" sz="2000" kern="1200" dirty="0" smtClean="0">
              <a:latin typeface="+mn-lt"/>
            </a:rPr>
            <a:t>Risk of extra capacity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92D050"/>
              </a:solidFill>
              <a:latin typeface="+mn-lt"/>
            </a:rPr>
            <a:t>▪</a:t>
          </a:r>
          <a:r>
            <a:rPr lang="en-US" sz="2000" kern="1200" dirty="0" smtClean="0">
              <a:solidFill>
                <a:schemeClr val="accent2"/>
              </a:solidFill>
              <a:latin typeface="+mn-lt"/>
            </a:rPr>
            <a:t> </a:t>
          </a:r>
          <a:r>
            <a:rPr lang="en-US" sz="2000" kern="1200" dirty="0" smtClean="0">
              <a:solidFill>
                <a:schemeClr val="tx1"/>
              </a:solidFill>
              <a:latin typeface="+mn-lt"/>
            </a:rPr>
            <a:t>The risk of deterioration </a:t>
          </a:r>
          <a:r>
            <a:rPr lang="en-US" sz="2000" kern="1200" dirty="0" smtClean="0">
              <a:latin typeface="+mn-lt"/>
            </a:rPr>
            <a:t>of the production stored is taken over</a:t>
          </a:r>
          <a:endParaRPr lang="en-US" sz="2000" kern="1200" dirty="0">
            <a:latin typeface="+mn-lt"/>
          </a:endParaRPr>
        </a:p>
      </dsp:txBody>
      <dsp:txXfrm>
        <a:off x="3852960" y="3321100"/>
        <a:ext cx="4909905" cy="30656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52C08-E179-4072-9735-AC4759C7F3BE}">
      <dsp:nvSpPr>
        <dsp:cNvPr id="0" name=""/>
        <dsp:cNvSpPr/>
      </dsp:nvSpPr>
      <dsp:spPr>
        <a:xfrm>
          <a:off x="4822" y="601660"/>
          <a:ext cx="2893337" cy="199873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ACF47-2155-45E1-A644-E73FAAF84F21}">
      <dsp:nvSpPr>
        <dsp:cNvPr id="0" name=""/>
        <dsp:cNvSpPr/>
      </dsp:nvSpPr>
      <dsp:spPr>
        <a:xfrm>
          <a:off x="2866606" y="68210"/>
          <a:ext cx="5901068" cy="306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solidFill>
                <a:schemeClr val="accent2"/>
              </a:solidFill>
            </a:rPr>
            <a:t>» </a:t>
          </a:r>
          <a:r>
            <a:rPr lang="en-US" sz="2000" kern="1200" dirty="0" smtClean="0"/>
            <a:t>Integrated model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solidFill>
                <a:schemeClr val="accent2"/>
              </a:solidFill>
            </a:rPr>
            <a:t>» </a:t>
          </a:r>
          <a:r>
            <a:rPr lang="en-US" sz="2000" kern="1200" dirty="0" smtClean="0"/>
            <a:t>Average profitability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solidFill>
                <a:schemeClr val="accent2"/>
              </a:solidFill>
            </a:rPr>
            <a:t>» </a:t>
          </a:r>
          <a:r>
            <a:rPr lang="en-US" sz="2000" kern="1200" dirty="0" smtClean="0"/>
            <a:t>Legal limitations that are to reduce the access to the market of the small producers, generating growth opportunities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solidFill>
                <a:schemeClr val="accent2"/>
              </a:solidFill>
            </a:rPr>
            <a:t>» </a:t>
          </a:r>
          <a:r>
            <a:rPr lang="en-US" sz="2000" kern="1200" dirty="0" smtClean="0"/>
            <a:t>A market with an increase potential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solidFill>
                <a:schemeClr val="accent2"/>
              </a:solidFill>
            </a:rPr>
            <a:t>» </a:t>
          </a:r>
          <a:r>
            <a:rPr lang="en-US" sz="2000" kern="1200" dirty="0" smtClean="0"/>
            <a:t>Possible access to non-reimbursable funds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solidFill>
                <a:schemeClr val="accent2"/>
              </a:solidFill>
            </a:rPr>
            <a:t>» </a:t>
          </a:r>
          <a:r>
            <a:rPr lang="en-US" sz="2000" kern="1200" dirty="0" smtClean="0">
              <a:solidFill>
                <a:schemeClr val="tx1"/>
              </a:solidFill>
            </a:rPr>
            <a:t>The integration of activities related to large crops increases profitability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6606" y="68210"/>
        <a:ext cx="5901068" cy="3065631"/>
      </dsp:txXfrm>
    </dsp:sp>
    <dsp:sp modelId="{717CA8EB-94AE-4862-A5A1-4EF8C23A034A}">
      <dsp:nvSpPr>
        <dsp:cNvPr id="0" name=""/>
        <dsp:cNvSpPr/>
      </dsp:nvSpPr>
      <dsp:spPr>
        <a:xfrm>
          <a:off x="872823" y="3683611"/>
          <a:ext cx="2893337" cy="247703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8D5D4-FF1A-4303-8355-5B02D4326FF4}">
      <dsp:nvSpPr>
        <dsp:cNvPr id="0" name=""/>
        <dsp:cNvSpPr/>
      </dsp:nvSpPr>
      <dsp:spPr>
        <a:xfrm>
          <a:off x="3852960" y="3321100"/>
          <a:ext cx="4909905" cy="306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2"/>
              </a:solidFill>
              <a:latin typeface="Georgia"/>
            </a:rPr>
            <a:t>▪ </a:t>
          </a:r>
          <a:r>
            <a:rPr lang="en-US" sz="2000" kern="1200" dirty="0" smtClean="0"/>
            <a:t>Average risk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2"/>
              </a:solidFill>
              <a:latin typeface="Georgia"/>
            </a:rPr>
            <a:t>▪ </a:t>
          </a:r>
          <a:r>
            <a:rPr lang="en-US" sz="2000" kern="1200" dirty="0" smtClean="0"/>
            <a:t>Expenses on initial investments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2"/>
              </a:solidFill>
              <a:latin typeface="Georgia"/>
            </a:rPr>
            <a:t>▪ </a:t>
          </a:r>
          <a:r>
            <a:rPr lang="en-US" sz="2000" kern="1200" dirty="0" smtClean="0"/>
            <a:t>Liberalization of the milk market in 2015, pressure of imports</a:t>
          </a:r>
          <a:endParaRPr lang="en-US" sz="2000" kern="1200" dirty="0"/>
        </a:p>
      </dsp:txBody>
      <dsp:txXfrm>
        <a:off x="3852960" y="3321100"/>
        <a:ext cx="4909905" cy="30656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52C08-E179-4072-9735-AC4759C7F3BE}">
      <dsp:nvSpPr>
        <dsp:cNvPr id="0" name=""/>
        <dsp:cNvSpPr/>
      </dsp:nvSpPr>
      <dsp:spPr>
        <a:xfrm>
          <a:off x="4822" y="574376"/>
          <a:ext cx="2893337" cy="199873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ACF47-2155-45E1-A644-E73FAAF84F21}">
      <dsp:nvSpPr>
        <dsp:cNvPr id="0" name=""/>
        <dsp:cNvSpPr/>
      </dsp:nvSpPr>
      <dsp:spPr>
        <a:xfrm>
          <a:off x="2984959" y="40926"/>
          <a:ext cx="4909905" cy="306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6"/>
              </a:solidFill>
            </a:rPr>
            <a:t>» </a:t>
          </a:r>
          <a:r>
            <a:rPr lang="en-US" sz="2000" kern="1200" dirty="0" smtClean="0"/>
            <a:t>Integrated model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6"/>
              </a:solidFill>
            </a:rPr>
            <a:t>» </a:t>
          </a:r>
          <a:r>
            <a:rPr lang="en-US" sz="2000" kern="1200" dirty="0" smtClean="0"/>
            <a:t>Low risk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6"/>
              </a:solidFill>
            </a:rPr>
            <a:t>» </a:t>
          </a:r>
          <a:r>
            <a:rPr lang="en-US" sz="2000" kern="1200" dirty="0" smtClean="0"/>
            <a:t>Average profitability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6"/>
              </a:solidFill>
            </a:rPr>
            <a:t>» </a:t>
          </a:r>
          <a:r>
            <a:rPr lang="en-US" sz="2000" kern="1200" dirty="0" smtClean="0"/>
            <a:t>Market with an increase potential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6"/>
              </a:solidFill>
            </a:rPr>
            <a:t>» </a:t>
          </a:r>
          <a:r>
            <a:rPr lang="en-US" sz="2000" kern="1200" dirty="0" smtClean="0"/>
            <a:t>Possible access to non-reimbursable funds</a:t>
          </a:r>
          <a:endParaRPr lang="en-US" sz="2000" kern="1200" dirty="0"/>
        </a:p>
      </dsp:txBody>
      <dsp:txXfrm>
        <a:off x="2984959" y="40926"/>
        <a:ext cx="4909905" cy="3065631"/>
      </dsp:txXfrm>
    </dsp:sp>
    <dsp:sp modelId="{717CA8EB-94AE-4862-A5A1-4EF8C23A034A}">
      <dsp:nvSpPr>
        <dsp:cNvPr id="0" name=""/>
        <dsp:cNvSpPr/>
      </dsp:nvSpPr>
      <dsp:spPr>
        <a:xfrm>
          <a:off x="872823" y="3656327"/>
          <a:ext cx="2893337" cy="247703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8D5D4-FF1A-4303-8355-5B02D4326FF4}">
      <dsp:nvSpPr>
        <dsp:cNvPr id="0" name=""/>
        <dsp:cNvSpPr/>
      </dsp:nvSpPr>
      <dsp:spPr>
        <a:xfrm>
          <a:off x="3852960" y="3321100"/>
          <a:ext cx="4909905" cy="306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2"/>
              </a:solidFill>
              <a:latin typeface="Georgia"/>
            </a:rPr>
            <a:t>▪ </a:t>
          </a:r>
          <a:r>
            <a:rPr lang="en-US" sz="2000" kern="1200" dirty="0" smtClean="0"/>
            <a:t>Expenses on initial investments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2"/>
              </a:solidFill>
              <a:latin typeface="Georgia"/>
            </a:rPr>
            <a:t>▪ </a:t>
          </a:r>
          <a:r>
            <a:rPr lang="en-US" sz="2000" kern="1200" dirty="0" smtClean="0"/>
            <a:t>Pressure on the price by imports</a:t>
          </a:r>
          <a:endParaRPr lang="en-US" sz="2000" kern="1200" dirty="0"/>
        </a:p>
      </dsp:txBody>
      <dsp:txXfrm>
        <a:off x="3852960" y="3321100"/>
        <a:ext cx="4909905" cy="30656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0.24443</cdr:x>
      <cdr:y>0.26829</cdr:y>
    </cdr:from>
    <cdr:to>
      <cdr:x>0.39257</cdr:x>
      <cdr:y>0.56097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08645" y="8381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200" dirty="0" smtClean="0">
              <a:solidFill>
                <a:schemeClr val="bg1"/>
              </a:solidFill>
            </a:rPr>
            <a:t>66%</a:t>
          </a:r>
          <a:endParaRPr lang="en-US" sz="32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0BA98-9A5F-47A6-A84D-A73B64DC281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BCD8D-04E3-424D-B42A-363A247CF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3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6BE0-B228-4034-BDF9-96F290E6B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CEF1-B766-401B-B79E-432BBB3D73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3886200"/>
            <a:ext cx="9144000" cy="2971800"/>
          </a:xfrm>
          <a:prstGeom prst="rect">
            <a:avLst/>
          </a:prstGeom>
          <a:solidFill>
            <a:srgbClr val="006EA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1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6BE0-B228-4034-BDF9-96F290E6B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CEF1-B766-401B-B79E-432BBB3D73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8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6BE0-B228-4034-BDF9-96F290E6B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CEF1-B766-401B-B79E-432BBB3D73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6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oaie antet 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77850"/>
            <a:ext cx="35052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3886200"/>
            <a:ext cx="9144000" cy="2971800"/>
          </a:xfrm>
          <a:prstGeom prst="rect">
            <a:avLst/>
          </a:prstGeom>
          <a:solidFill>
            <a:srgbClr val="006EA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o-RO">
              <a:solidFill>
                <a:prstClr val="black"/>
              </a:solidFill>
            </a:endParaRPr>
          </a:p>
        </p:txBody>
      </p:sp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626225" y="6096000"/>
            <a:ext cx="1973263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smtClean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www.agricover.ro</a:t>
            </a:r>
          </a:p>
        </p:txBody>
      </p:sp>
      <p:pic>
        <p:nvPicPr>
          <p:cNvPr id="5" name="Picture 4" descr="camp cu pom.tif"/>
          <p:cNvPicPr>
            <a:picLocks noChangeAspect="1"/>
          </p:cNvPicPr>
          <p:nvPr userDrawn="1"/>
        </p:nvPicPr>
        <p:blipFill>
          <a:blip r:embed="rId3" cstate="print"/>
          <a:srcRect r="43750" b="25000"/>
          <a:stretch>
            <a:fillRect/>
          </a:stretch>
        </p:blipFill>
        <p:spPr>
          <a:xfrm>
            <a:off x="2777541" y="3206844"/>
            <a:ext cx="1193442" cy="119344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Roua.tif"/>
          <p:cNvPicPr>
            <a:picLocks noChangeAspect="1"/>
          </p:cNvPicPr>
          <p:nvPr userDrawn="1"/>
        </p:nvPicPr>
        <p:blipFill>
          <a:blip r:embed="rId4" cstate="print"/>
          <a:srcRect r="43750" b="16045"/>
          <a:stretch>
            <a:fillRect/>
          </a:stretch>
        </p:blipFill>
        <p:spPr>
          <a:xfrm>
            <a:off x="5851299" y="3205770"/>
            <a:ext cx="1219200" cy="12192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Wheat.tif"/>
          <p:cNvPicPr>
            <a:picLocks noChangeAspect="1"/>
          </p:cNvPicPr>
          <p:nvPr userDrawn="1"/>
        </p:nvPicPr>
        <p:blipFill>
          <a:blip r:embed="rId5" cstate="print"/>
          <a:srcRect t="12434" b="21875"/>
          <a:stretch>
            <a:fillRect/>
          </a:stretch>
        </p:blipFill>
        <p:spPr>
          <a:xfrm>
            <a:off x="4302615" y="3205770"/>
            <a:ext cx="1233153" cy="121358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08.tif"/>
          <p:cNvPicPr>
            <a:picLocks noChangeAspect="1"/>
          </p:cNvPicPr>
          <p:nvPr userDrawn="1"/>
        </p:nvPicPr>
        <p:blipFill>
          <a:blip r:embed="rId6" cstate="print"/>
          <a:srcRect l="10417" t="20833" r="34606" b="9722"/>
          <a:stretch>
            <a:fillRect/>
          </a:stretch>
        </p:blipFill>
        <p:spPr>
          <a:xfrm>
            <a:off x="7391400" y="3192891"/>
            <a:ext cx="1300526" cy="123207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451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6BE0-B228-4034-BDF9-96F290E6B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CEF1-B766-401B-B79E-432BBB3D73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1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6BE0-B228-4034-BDF9-96F290E6B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CEF1-B766-401B-B79E-432BBB3D73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8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6BE0-B228-4034-BDF9-96F290E6B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CEF1-B766-401B-B79E-432BBB3D73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6BE0-B228-4034-BDF9-96F290E6B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CEF1-B766-401B-B79E-432BBB3D73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1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6BE0-B228-4034-BDF9-96F290E6B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CEF1-B766-401B-B79E-432BBB3D73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1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6BE0-B228-4034-BDF9-96F290E6B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CEF1-B766-401B-B79E-432BBB3D73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2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6BE0-B228-4034-BDF9-96F290E6B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CEF1-B766-401B-B79E-432BBB3D73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5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6BE0-B228-4034-BDF9-96F290E6B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CEF1-B766-401B-B79E-432BBB3D73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3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A6BE0-B228-4034-BDF9-96F290E6B1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BCEF1-B766-401B-B79E-432BBB3D73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 descr="D:\Agricover Credit\ANTET, PPT, SIGLA\SIGLA\sigla credit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90648" y="44419"/>
            <a:ext cx="2286000" cy="554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318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11.xml"/><Relationship Id="rId18" Type="http://schemas.openxmlformats.org/officeDocument/2006/relationships/image" Target="../media/image22.jpeg"/><Relationship Id="rId3" Type="http://schemas.openxmlformats.org/officeDocument/2006/relationships/diagramLayout" Target="../diagrams/layout7.xml"/><Relationship Id="rId21" Type="http://schemas.openxmlformats.org/officeDocument/2006/relationships/image" Target="../media/image23.jpeg"/><Relationship Id="rId7" Type="http://schemas.openxmlformats.org/officeDocument/2006/relationships/slide" Target="slide9.xml"/><Relationship Id="rId12" Type="http://schemas.openxmlformats.org/officeDocument/2006/relationships/image" Target="../media/image19.jpeg"/><Relationship Id="rId17" Type="http://schemas.openxmlformats.org/officeDocument/2006/relationships/image" Target="../media/image21.jpeg"/><Relationship Id="rId2" Type="http://schemas.openxmlformats.org/officeDocument/2006/relationships/diagramData" Target="../diagrams/data7.xml"/><Relationship Id="rId16" Type="http://schemas.openxmlformats.org/officeDocument/2006/relationships/slide" Target="slide1.xml"/><Relationship Id="rId20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slide" Target="slide10.xml"/><Relationship Id="rId24" Type="http://schemas.openxmlformats.org/officeDocument/2006/relationships/image" Target="../media/image25.jpeg"/><Relationship Id="rId5" Type="http://schemas.openxmlformats.org/officeDocument/2006/relationships/diagramColors" Target="../diagrams/colors7.xml"/><Relationship Id="rId15" Type="http://schemas.openxmlformats.org/officeDocument/2006/relationships/image" Target="../media/image20.png"/><Relationship Id="rId23" Type="http://schemas.openxmlformats.org/officeDocument/2006/relationships/image" Target="../media/image24.jpeg"/><Relationship Id="rId10" Type="http://schemas.openxmlformats.org/officeDocument/2006/relationships/image" Target="../media/image18.jpeg"/><Relationship Id="rId19" Type="http://schemas.openxmlformats.org/officeDocument/2006/relationships/slide" Target="slide13.xml"/><Relationship Id="rId4" Type="http://schemas.openxmlformats.org/officeDocument/2006/relationships/diagramQuickStyle" Target="../diagrams/quickStyle7.xml"/><Relationship Id="rId9" Type="http://schemas.openxmlformats.org/officeDocument/2006/relationships/slide" Target="slide7.xml"/><Relationship Id="rId14" Type="http://schemas.openxmlformats.org/officeDocument/2006/relationships/image" Target="../media/image12.wmf"/><Relationship Id="rId22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817688"/>
            <a:ext cx="9144000" cy="5476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Financing Romanian Agriculture</a:t>
            </a:r>
          </a:p>
          <a:p>
            <a:pPr>
              <a:buNone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Investment and development options 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	</a:t>
            </a:r>
          </a:p>
          <a:p>
            <a:pPr>
              <a:buNone/>
            </a:pP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95373133"/>
              </p:ext>
            </p:extLst>
          </p:nvPr>
        </p:nvGraphicFramePr>
        <p:xfrm>
          <a:off x="72183" y="699868"/>
          <a:ext cx="8767689" cy="615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3513554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D7D31"/>
                </a:solidFill>
              </a:rPr>
              <a:t>	Energy </a:t>
            </a:r>
            <a:r>
              <a:rPr lang="en-US" sz="2800" b="1" dirty="0">
                <a:solidFill>
                  <a:srgbClr val="ED7D31"/>
                </a:solidFill>
              </a:rPr>
              <a:t>(biogas, </a:t>
            </a:r>
            <a:r>
              <a:rPr lang="en-US" sz="2800" b="1" dirty="0" smtClean="0">
                <a:solidFill>
                  <a:srgbClr val="ED7D31"/>
                </a:solidFill>
              </a:rPr>
              <a:t>wind)</a:t>
            </a:r>
            <a:endParaRPr lang="en-US" sz="2800" b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63907328"/>
              </p:ext>
            </p:extLst>
          </p:nvPr>
        </p:nvGraphicFramePr>
        <p:xfrm>
          <a:off x="126610" y="400144"/>
          <a:ext cx="8767689" cy="638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3212491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AD47"/>
                </a:solidFill>
              </a:rPr>
              <a:t>	Silos for one’s own needs</a:t>
            </a:r>
            <a:endParaRPr lang="en-US" sz="2800" b="1" dirty="0">
              <a:solidFill>
                <a:srgbClr val="70AD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60704806"/>
              </p:ext>
            </p:extLst>
          </p:nvPr>
        </p:nvGraphicFramePr>
        <p:xfrm>
          <a:off x="71178" y="385630"/>
          <a:ext cx="8767689" cy="638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4347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D7D31"/>
                </a:solidFill>
              </a:rPr>
              <a:t>	Livestock breeding </a:t>
            </a:r>
            <a:r>
              <a:rPr lang="en-US" sz="2800" b="1" dirty="0">
                <a:solidFill>
                  <a:srgbClr val="ED7D31"/>
                </a:solidFill>
              </a:rPr>
              <a:t>(</a:t>
            </a:r>
            <a:r>
              <a:rPr lang="en-US" sz="2800" b="1" dirty="0" smtClean="0">
                <a:solidFill>
                  <a:srgbClr val="ED7D31"/>
                </a:solidFill>
              </a:rPr>
              <a:t>pigs, cows)   </a:t>
            </a:r>
            <a:endParaRPr lang="en-US" sz="2800" b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8760471"/>
              </p:ext>
            </p:extLst>
          </p:nvPr>
        </p:nvGraphicFramePr>
        <p:xfrm>
          <a:off x="71178" y="400144"/>
          <a:ext cx="8767689" cy="638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21293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AD47">
                    <a:lumMod val="75000"/>
                  </a:srgbClr>
                </a:solidFill>
              </a:rPr>
              <a:t>	Fruits and vegetables growing</a:t>
            </a:r>
            <a:endParaRPr lang="en-US" sz="2800" b="1" dirty="0">
              <a:solidFill>
                <a:srgbClr val="70AD4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" y="209264"/>
            <a:ext cx="6477000" cy="6604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Distribution of development options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046315"/>
              </p:ext>
            </p:extLst>
          </p:nvPr>
        </p:nvGraphicFramePr>
        <p:xfrm>
          <a:off x="95532" y="559559"/>
          <a:ext cx="8911988" cy="594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936939" y="3836170"/>
            <a:ext cx="648129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960254" y="1582368"/>
            <a:ext cx="9659" cy="471366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028" y="3846973"/>
            <a:ext cx="169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Low risk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1126" y="3959435"/>
            <a:ext cx="1577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High risk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0084" y="1157803"/>
            <a:ext cx="317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High profitability/ efficiency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2391" y="6111369"/>
            <a:ext cx="313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Low profitability / efficiency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Oval 23">
            <a:hlinkClick r:id="rId7" action="ppaction://hlinksldjump"/>
          </p:cNvPr>
          <p:cNvSpPr/>
          <p:nvPr/>
        </p:nvSpPr>
        <p:spPr>
          <a:xfrm>
            <a:off x="1366770" y="2666270"/>
            <a:ext cx="830519" cy="991882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Oval 24">
            <a:hlinkClick r:id="rId9" action="ppaction://hlinksldjump"/>
          </p:cNvPr>
          <p:cNvSpPr/>
          <p:nvPr/>
        </p:nvSpPr>
        <p:spPr>
          <a:xfrm>
            <a:off x="6317087" y="4802086"/>
            <a:ext cx="575032" cy="772732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9000" r="-7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>
            <a:hlinkClick r:id="rId11" action="ppaction://hlinksldjump"/>
          </p:cNvPr>
          <p:cNvSpPr/>
          <p:nvPr/>
        </p:nvSpPr>
        <p:spPr>
          <a:xfrm>
            <a:off x="6210030" y="1948481"/>
            <a:ext cx="545611" cy="682373"/>
          </a:xfrm>
          <a:prstGeom prst="ellipse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Oval 26">
            <a:hlinkClick r:id="rId13" action="ppaction://hlinksldjump"/>
          </p:cNvPr>
          <p:cNvSpPr/>
          <p:nvPr/>
        </p:nvSpPr>
        <p:spPr>
          <a:xfrm>
            <a:off x="4304832" y="2778739"/>
            <a:ext cx="471884" cy="629123"/>
          </a:xfrm>
          <a:prstGeom prst="ellipse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Oval 28">
            <a:hlinkClick r:id="rId11" action="ppaction://hlinksldjump"/>
          </p:cNvPr>
          <p:cNvSpPr/>
          <p:nvPr/>
        </p:nvSpPr>
        <p:spPr>
          <a:xfrm>
            <a:off x="3116828" y="4052500"/>
            <a:ext cx="507107" cy="646229"/>
          </a:xfrm>
          <a:prstGeom prst="ellipse">
            <a:avLst/>
          </a:prstGeom>
          <a:blipFill rotWithShape="1">
            <a:blip r:embed="rId1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>
            <a:hlinkClick r:id="rId16" action="ppaction://hlinksldjump"/>
          </p:cNvPr>
          <p:cNvSpPr/>
          <p:nvPr/>
        </p:nvSpPr>
        <p:spPr>
          <a:xfrm>
            <a:off x="5269419" y="2722149"/>
            <a:ext cx="476288" cy="629123"/>
          </a:xfrm>
          <a:prstGeom prst="ellipse">
            <a:avLst/>
          </a:prstGeom>
          <a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Oval 30">
            <a:hlinkClick r:id="rId9" action="ppaction://hlinksldjump"/>
          </p:cNvPr>
          <p:cNvSpPr/>
          <p:nvPr/>
        </p:nvSpPr>
        <p:spPr>
          <a:xfrm>
            <a:off x="5227093" y="4433692"/>
            <a:ext cx="429608" cy="578408"/>
          </a:xfrm>
          <a:prstGeom prst="ellipse">
            <a:avLst/>
          </a:prstGeom>
          <a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4000" r="-7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val 27">
            <a:hlinkClick r:id="rId19" action="ppaction://hlinksldjump"/>
          </p:cNvPr>
          <p:cNvSpPr/>
          <p:nvPr/>
        </p:nvSpPr>
        <p:spPr>
          <a:xfrm>
            <a:off x="1532935" y="4906259"/>
            <a:ext cx="417060" cy="587990"/>
          </a:xfrm>
          <a:prstGeom prst="ellipse">
            <a:avLst/>
          </a:prstGeom>
          <a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000" r="-5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Oval 31">
            <a:hlinkClick r:id="rId19" action="ppaction://hlinksldjump"/>
          </p:cNvPr>
          <p:cNvSpPr/>
          <p:nvPr/>
        </p:nvSpPr>
        <p:spPr>
          <a:xfrm>
            <a:off x="3521122" y="2491438"/>
            <a:ext cx="732845" cy="924964"/>
          </a:xfrm>
          <a:prstGeom prst="ellipse">
            <a:avLst/>
          </a:prstGeom>
          <a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Oval 32">
            <a:hlinkClick r:id="rId22" action="ppaction://hlinksldjump"/>
          </p:cNvPr>
          <p:cNvSpPr/>
          <p:nvPr/>
        </p:nvSpPr>
        <p:spPr>
          <a:xfrm>
            <a:off x="1750156" y="1994319"/>
            <a:ext cx="351597" cy="537619"/>
          </a:xfrm>
          <a:prstGeom prst="ellipse">
            <a:avLst/>
          </a:prstGeom>
          <a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5000" r="-8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l 33">
            <a:hlinkClick r:id="rId22" action="ppaction://hlinksldjump"/>
          </p:cNvPr>
          <p:cNvSpPr/>
          <p:nvPr/>
        </p:nvSpPr>
        <p:spPr>
          <a:xfrm>
            <a:off x="2353409" y="2430033"/>
            <a:ext cx="594507" cy="777022"/>
          </a:xfrm>
          <a:prstGeom prst="ellipse">
            <a:avLst/>
          </a:prstGeom>
          <a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3000" r="-8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6317087" y="2666272"/>
            <a:ext cx="82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Energy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91433" y="3296351"/>
            <a:ext cx="699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Inputs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8188" y="3347167"/>
            <a:ext cx="954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Livestock breeding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20478" y="3351272"/>
            <a:ext cx="562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Silo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40574" y="2451471"/>
            <a:ext cx="811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Services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52310" y="3153062"/>
            <a:ext cx="106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Vegetable growing Fruit growing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06829" y="3586469"/>
            <a:ext cx="562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Land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27606" y="4657267"/>
            <a:ext cx="88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Shops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98604" y="5477031"/>
            <a:ext cx="562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FNC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27778" y="5035322"/>
            <a:ext cx="708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Trade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17086" y="5615531"/>
            <a:ext cx="1093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Milling, bakery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476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conclusion, </a:t>
            </a:r>
            <a:r>
              <a:rPr lang="en-US" sz="3600" dirty="0" smtClean="0"/>
              <a:t>Romanian </a:t>
            </a:r>
            <a:r>
              <a:rPr lang="en-US" sz="3600" dirty="0" smtClean="0"/>
              <a:t>agriculture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2088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Has great potential for improving performance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Can contribute significantly more to economic development and export growth 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Is hugely under-financed both in terms of working </a:t>
            </a:r>
            <a:r>
              <a:rPr lang="en-US" sz="2400" dirty="0" smtClean="0"/>
              <a:t>capital </a:t>
            </a:r>
            <a:r>
              <a:rPr lang="en-US" sz="2400" dirty="0" smtClean="0"/>
              <a:t>needs and investment loans 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Will benefit from a significant increase in </a:t>
            </a:r>
            <a:r>
              <a:rPr lang="pt-BR" sz="2400" dirty="0"/>
              <a:t>European funds/subsidies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18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01638"/>
            <a:ext cx="3800902" cy="28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1734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NFI’s are ideally placed to satisfy the farmers needs for credit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82681"/>
            <a:ext cx="8229600" cy="31856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Specialized </a:t>
            </a:r>
            <a:r>
              <a:rPr lang="en-US" sz="2400" dirty="0" smtClean="0"/>
              <a:t>loan providers</a:t>
            </a:r>
            <a:r>
              <a:rPr lang="en-US" sz="2400" dirty="0" smtClean="0"/>
              <a:t>, understanding the </a:t>
            </a:r>
            <a:r>
              <a:rPr lang="en-US" sz="2400" dirty="0" smtClean="0"/>
              <a:t>farmers </a:t>
            </a:r>
            <a:r>
              <a:rPr lang="en-US" sz="2400" dirty="0" smtClean="0"/>
              <a:t>business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Can provide fast, innovative and flexible credit solutions 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Better collateral valuation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Better collection mechanisms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79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5947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AGRI-FINANCE</a:t>
            </a:r>
          </a:p>
          <a:p>
            <a:pPr algn="ctr"/>
            <a:r>
              <a:rPr lang="en-US" sz="4000" b="1" dirty="0" smtClean="0"/>
              <a:t>WHERE AGRICULTURE MEETS FINANCING </a:t>
            </a:r>
            <a:endParaRPr lang="en-US" sz="40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49776"/>
            <a:ext cx="8229600" cy="1143000"/>
          </a:xfrm>
        </p:spPr>
        <p:txBody>
          <a:bodyPr/>
          <a:lstStyle/>
          <a:p>
            <a:r>
              <a:rPr lang="en-US" b="1" i="1" kern="0" dirty="0">
                <a:solidFill>
                  <a:srgbClr val="00855A"/>
                </a:solidFill>
                <a:latin typeface="Calibri" pitchFamily="34" charset="0"/>
              </a:rPr>
              <a:t>Thank you </a:t>
            </a:r>
            <a:r>
              <a:rPr lang="en-US" b="1" i="1" kern="0" dirty="0" smtClean="0">
                <a:solidFill>
                  <a:srgbClr val="00855A"/>
                </a:solidFill>
                <a:latin typeface="Calibri" pitchFamily="34" charset="0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2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98" y="2057400"/>
            <a:ext cx="679494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9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How </a:t>
            </a:r>
            <a:r>
              <a:rPr lang="en-US" sz="3600" dirty="0" smtClean="0"/>
              <a:t>attractive </a:t>
            </a:r>
            <a:r>
              <a:rPr lang="en-US" sz="3600" dirty="0"/>
              <a:t>is Romanian </a:t>
            </a:r>
            <a:r>
              <a:rPr lang="en-US" sz="3600" dirty="0" smtClean="0"/>
              <a:t>agriculture versus </a:t>
            </a:r>
            <a:r>
              <a:rPr lang="en-US" sz="3600" dirty="0" smtClean="0"/>
              <a:t>Europe 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0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15254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</a:t>
            </a:r>
            <a:r>
              <a:rPr lang="en-US" sz="3600" dirty="0"/>
              <a:t>griculture in Netherlands vs. Romania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937922"/>
              </p:ext>
            </p:extLst>
          </p:nvPr>
        </p:nvGraphicFramePr>
        <p:xfrm>
          <a:off x="628650" y="2057637"/>
          <a:ext cx="7886700" cy="3230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510283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Romania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Netherlands</a:t>
                      </a:r>
                      <a:endParaRPr lang="en-US" sz="2000" dirty="0"/>
                    </a:p>
                  </a:txBody>
                  <a:tcPr/>
                </a:tc>
              </a:tr>
              <a:tr h="5102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GDP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Euro 140 billion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Euro 600 billion</a:t>
                      </a:r>
                      <a:endParaRPr lang="en-US" sz="1800" dirty="0"/>
                    </a:p>
                  </a:txBody>
                  <a:tcPr/>
                </a:tc>
              </a:tr>
              <a:tr h="510283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Arable land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9.5 million 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1.8</a:t>
                      </a:r>
                      <a:r>
                        <a:rPr lang="en-US" sz="1800" baseline="0" dirty="0" smtClean="0"/>
                        <a:t> million ha</a:t>
                      </a:r>
                      <a:endParaRPr lang="en-US" sz="1800" dirty="0"/>
                    </a:p>
                  </a:txBody>
                  <a:tcPr/>
                </a:tc>
              </a:tr>
              <a:tr h="67871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Professional farmers</a:t>
                      </a:r>
                    </a:p>
                    <a:p>
                      <a:r>
                        <a:rPr lang="en-US" sz="1600" i="1" dirty="0" smtClean="0"/>
                        <a:t>(working &gt; 5 ha) 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265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67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000</a:t>
                      </a:r>
                      <a:endParaRPr lang="en-US" sz="1800" dirty="0"/>
                    </a:p>
                  </a:txBody>
                  <a:tcPr/>
                </a:tc>
              </a:tr>
              <a:tr h="51028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Agriculture exports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Euro 4 billion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Euro 78 billion</a:t>
                      </a:r>
                      <a:endParaRPr lang="en-US" sz="1800" dirty="0"/>
                    </a:p>
                  </a:txBody>
                  <a:tcPr/>
                </a:tc>
              </a:tr>
              <a:tr h="51028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Arable land prices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Euro</a:t>
                      </a:r>
                      <a:r>
                        <a:rPr lang="en-US" sz="1800" baseline="0" dirty="0" smtClean="0"/>
                        <a:t> 2 500 – 5 000 /ha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Euro 40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000 /ha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9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9974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Total loans to the agricultural sector 2013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756509"/>
              </p:ext>
            </p:extLst>
          </p:nvPr>
        </p:nvGraphicFramePr>
        <p:xfrm>
          <a:off x="628650" y="2617209"/>
          <a:ext cx="7886700" cy="16308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28900"/>
                <a:gridCol w="2457450"/>
                <a:gridCol w="2800350"/>
              </a:tblGrid>
              <a:tr h="46037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Loans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Average Debt /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farmer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5258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Romania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Euro</a:t>
                      </a:r>
                      <a:r>
                        <a:rPr lang="en-US" baseline="0" dirty="0" smtClean="0"/>
                        <a:t> 3.5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300 Euro</a:t>
                      </a:r>
                      <a:endParaRPr lang="en-US" dirty="0"/>
                    </a:p>
                  </a:txBody>
                  <a:tcPr/>
                </a:tc>
              </a:tr>
              <a:tr h="585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Netherlands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Euro 40 billion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000</a:t>
                      </a:r>
                      <a:r>
                        <a:rPr lang="en-US" baseline="0" dirty="0" smtClean="0"/>
                        <a:t> Euro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9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47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Total agricultural loans in Romania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830816"/>
              </p:ext>
            </p:extLst>
          </p:nvPr>
        </p:nvGraphicFramePr>
        <p:xfrm>
          <a:off x="457200" y="1989393"/>
          <a:ext cx="8229604" cy="218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1600200"/>
                <a:gridCol w="1524000"/>
                <a:gridCol w="129540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416" marR="954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Aug. 2014</a:t>
                      </a:r>
                      <a:endParaRPr lang="en-US" dirty="0"/>
                    </a:p>
                  </a:txBody>
                  <a:tcPr marL="95416" marR="954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75% granted by banks</a:t>
                      </a:r>
                      <a:endParaRPr lang="en-US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613</a:t>
                      </a:r>
                      <a:endParaRPr lang="en-US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879</a:t>
                      </a:r>
                      <a:endParaRPr lang="en-US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 marL="95416" marR="95416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416" marR="95416"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annual growth rate </a:t>
                      </a:r>
                      <a:r>
                        <a:rPr lang="en-US" dirty="0" smtClean="0"/>
                        <a:t>3</a:t>
                      </a:r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 marL="95416" marR="954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416" marR="954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416" marR="954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25% granted by </a:t>
                      </a:r>
                      <a:r>
                        <a:rPr lang="en-US" dirty="0" smtClean="0"/>
                        <a:t>Non-Bank </a:t>
                      </a:r>
                      <a:r>
                        <a:rPr lang="en-US" dirty="0" smtClean="0"/>
                        <a:t>Financial Institutions (NFI)</a:t>
                      </a:r>
                      <a:endParaRPr lang="en-US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847</a:t>
                      </a:r>
                      <a:endParaRPr lang="en-US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501</a:t>
                      </a:r>
                      <a:endParaRPr lang="en-US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006</a:t>
                      </a:r>
                      <a:endParaRPr lang="en-US" dirty="0"/>
                    </a:p>
                  </a:txBody>
                  <a:tcPr marL="95416" marR="95416"/>
                </a:tc>
              </a:tr>
              <a:tr h="428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416" marR="95416"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annual growth rate &gt;</a:t>
                      </a:r>
                      <a:r>
                        <a:rPr lang="en-US" baseline="0" dirty="0" smtClean="0"/>
                        <a:t> 20%</a:t>
                      </a:r>
                    </a:p>
                  </a:txBody>
                  <a:tcPr marL="95416" marR="954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416" marR="954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416" marR="95416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587445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*Commercials credit (offered by </a:t>
            </a:r>
            <a:r>
              <a:rPr lang="en-US" sz="2000" dirty="0" smtClean="0"/>
              <a:t>agribusiness players) </a:t>
            </a:r>
            <a:r>
              <a:rPr lang="en-US" sz="2000" dirty="0" smtClean="0"/>
              <a:t>is estimated at RON 2.5 – 3 billion per </a:t>
            </a:r>
            <a:r>
              <a:rPr lang="en-US" sz="2000" dirty="0" smtClean="0"/>
              <a:t>year.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477839" y="1699870"/>
            <a:ext cx="1187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Million RON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1306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382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being financed?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05854" y="4357047"/>
            <a:ext cx="3886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Working Capital Needs</a:t>
            </a:r>
            <a:r>
              <a:rPr lang="en-US" dirty="0"/>
              <a:t>		</a:t>
            </a:r>
            <a:r>
              <a:rPr lang="en-US" dirty="0" smtClean="0"/>
              <a:t> (</a:t>
            </a:r>
            <a:r>
              <a:rPr lang="en-US" dirty="0"/>
              <a:t>Banks, NFI, Commercial Credit)</a:t>
            </a:r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30864"/>
              </p:ext>
            </p:extLst>
          </p:nvPr>
        </p:nvGraphicFramePr>
        <p:xfrm>
          <a:off x="1648101" y="1549687"/>
          <a:ext cx="6172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0" y="48187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Investment Loans  </a:t>
            </a:r>
            <a:r>
              <a:rPr lang="en-US" dirty="0"/>
              <a:t>			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Equipment (NFI)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Projects with European grants (Banks)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Others, such as arable land acquisitions (Banks, NFI)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2438400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33%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90600" y="3505200"/>
            <a:ext cx="0" cy="851847"/>
          </a:xfrm>
          <a:prstGeom prst="line">
            <a:avLst/>
          </a:prstGeom>
          <a:ln w="222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90600" y="3505200"/>
            <a:ext cx="1158353" cy="0"/>
          </a:xfrm>
          <a:prstGeom prst="line">
            <a:avLst/>
          </a:prstGeom>
          <a:ln w="222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74848" y="3931123"/>
            <a:ext cx="0" cy="887589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10400" y="3931123"/>
            <a:ext cx="964448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5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25" y="2574845"/>
            <a:ext cx="7051343" cy="428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39504"/>
            <a:ext cx="8305800" cy="4119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What investment and development options does </a:t>
            </a:r>
            <a:r>
              <a:rPr lang="en-US" sz="3600" dirty="0" smtClean="0"/>
              <a:t>a </a:t>
            </a:r>
            <a:r>
              <a:rPr lang="en-US" sz="3600" dirty="0" smtClean="0"/>
              <a:t>Romanian farmer </a:t>
            </a:r>
            <a:r>
              <a:rPr lang="en-US" sz="3600" dirty="0" smtClean="0"/>
              <a:t>has?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444536"/>
              </p:ext>
            </p:extLst>
          </p:nvPr>
        </p:nvGraphicFramePr>
        <p:xfrm>
          <a:off x="270456" y="193183"/>
          <a:ext cx="8567671" cy="6465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00401" y="5514111"/>
            <a:ext cx="289560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6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Development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23894431"/>
              </p:ext>
            </p:extLst>
          </p:nvPr>
        </p:nvGraphicFramePr>
        <p:xfrm>
          <a:off x="72183" y="426574"/>
          <a:ext cx="8767689" cy="638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3225746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AD47"/>
                </a:solidFill>
              </a:rPr>
              <a:t>	Acquisition of agricultural </a:t>
            </a:r>
            <a:r>
              <a:rPr lang="en-US" sz="2800" b="1" dirty="0" smtClean="0">
                <a:solidFill>
                  <a:srgbClr val="70AD47"/>
                </a:solidFill>
              </a:rPr>
              <a:t>land</a:t>
            </a:r>
            <a:endParaRPr lang="en-US" sz="2800" b="1" dirty="0">
              <a:solidFill>
                <a:srgbClr val="70AD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</TotalTime>
  <Words>621</Words>
  <Application>Microsoft Office PowerPoint</Application>
  <PresentationFormat>On-screen Show (4:3)</PresentationFormat>
  <Paragraphs>145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Agriculture in Netherlands vs. Romania </vt:lpstr>
      <vt:lpstr>Total loans to the agricultural sector 2013</vt:lpstr>
      <vt:lpstr>Total agricultural loans in Romania</vt:lpstr>
      <vt:lpstr>What is being financed?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Distribution of development options</vt:lpstr>
      <vt:lpstr>In conclusion, Romanian agriculture</vt:lpstr>
      <vt:lpstr>NFI’s are ideally placed to satisfy the farmers needs for credit</vt:lpstr>
      <vt:lpstr>Thank you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ICiobanu</dc:creator>
  <cp:lastModifiedBy>Ioana Pascu</cp:lastModifiedBy>
  <cp:revision>206</cp:revision>
  <cp:lastPrinted>2014-10-13T14:16:14Z</cp:lastPrinted>
  <dcterms:created xsi:type="dcterms:W3CDTF">2014-02-23T08:32:08Z</dcterms:created>
  <dcterms:modified xsi:type="dcterms:W3CDTF">2014-10-13T15:02:10Z</dcterms:modified>
</cp:coreProperties>
</file>